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384750" cy="42803763"/>
  <p:notesSz cx="6858000" cy="9144000"/>
  <p:defaultTextStyle>
    <a:defPPr>
      <a:defRPr lang="zh-TW"/>
    </a:defPPr>
    <a:lvl1pPr marL="0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1pPr>
    <a:lvl2pPr marL="1756517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2pPr>
    <a:lvl3pPr marL="3513033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3pPr>
    <a:lvl4pPr marL="5269550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4pPr>
    <a:lvl5pPr marL="7026067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5pPr>
    <a:lvl6pPr marL="8782583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6pPr>
    <a:lvl7pPr marL="10539100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7pPr>
    <a:lvl8pPr marL="12295617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8pPr>
    <a:lvl9pPr marL="14052133" algn="l" defTabSz="3513033" rtl="0" eaLnBrk="1" latinLnBrk="0" hangingPunct="1">
      <a:defRPr sz="69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320" autoAdjust="0"/>
  </p:normalViewPr>
  <p:slideViewPr>
    <p:cSldViewPr snapToGrid="0">
      <p:cViewPr>
        <p:scale>
          <a:sx n="10" d="100"/>
          <a:sy n="10" d="100"/>
        </p:scale>
        <p:origin x="222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SUS\Desktop\2019_&#31179;&#23395;&#29467;&#31165;(&#22718;&#31649;&#34389;)\&#26399;&#26411;&#22577;&#21578;\data\&#22283;&#23478;&#20844;&#22290;&#36039;&#26009;&#24235;_&#36942;&#22659;&#29467;&#31165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370940253156"/>
          <c:y val="3.1992532363334901E-2"/>
          <c:w val="0.7551229157722058"/>
          <c:h val="0.68423841564487686"/>
        </c:manualLayout>
      </c:layout>
      <c:lineChart>
        <c:grouping val="standard"/>
        <c:varyColors val="0"/>
        <c:ser>
          <c:idx val="1"/>
          <c:order val="1"/>
          <c:tx>
            <c:strRef>
              <c:f>每日數量圖!$D$1</c:f>
              <c:strCache>
                <c:ptCount val="1"/>
                <c:pt idx="0">
                  <c:v>赤腹鷹</c:v>
                </c:pt>
              </c:strCache>
            </c:strRef>
          </c:tx>
          <c:spPr>
            <a:ln w="38100" cap="rnd">
              <a:solidFill>
                <a:srgbClr val="92D050"/>
              </a:solidFill>
              <a:round/>
            </a:ln>
            <a:effectLst/>
          </c:spPr>
          <c:marker>
            <c:symbol val="circle"/>
            <c:size val="11"/>
            <c:spPr>
              <a:solidFill>
                <a:srgbClr val="92D050"/>
              </a:solidFill>
              <a:ln w="9525">
                <a:noFill/>
              </a:ln>
              <a:effectLst/>
            </c:spPr>
          </c:marker>
          <c:cat>
            <c:numRef>
              <c:f>每日數量圖!$A$2:$A$62</c:f>
              <c:numCache>
                <c:formatCode>General</c:formatCode>
                <c:ptCount val="61"/>
                <c:pt idx="0">
                  <c:v>20190901</c:v>
                </c:pt>
                <c:pt idx="1">
                  <c:v>20190902</c:v>
                </c:pt>
                <c:pt idx="2">
                  <c:v>20190903</c:v>
                </c:pt>
                <c:pt idx="3">
                  <c:v>20190904</c:v>
                </c:pt>
                <c:pt idx="4">
                  <c:v>20190905</c:v>
                </c:pt>
                <c:pt idx="5">
                  <c:v>20190906</c:v>
                </c:pt>
                <c:pt idx="6">
                  <c:v>20190907</c:v>
                </c:pt>
                <c:pt idx="7">
                  <c:v>20190908</c:v>
                </c:pt>
                <c:pt idx="8">
                  <c:v>20190909</c:v>
                </c:pt>
                <c:pt idx="9">
                  <c:v>20190910</c:v>
                </c:pt>
                <c:pt idx="10">
                  <c:v>20190911</c:v>
                </c:pt>
                <c:pt idx="11">
                  <c:v>20190912</c:v>
                </c:pt>
                <c:pt idx="12">
                  <c:v>20190913</c:v>
                </c:pt>
                <c:pt idx="13">
                  <c:v>20190914</c:v>
                </c:pt>
                <c:pt idx="14">
                  <c:v>20190915</c:v>
                </c:pt>
                <c:pt idx="15">
                  <c:v>20190916</c:v>
                </c:pt>
                <c:pt idx="16">
                  <c:v>20190917</c:v>
                </c:pt>
                <c:pt idx="17">
                  <c:v>20190918</c:v>
                </c:pt>
                <c:pt idx="18">
                  <c:v>20190919</c:v>
                </c:pt>
                <c:pt idx="19">
                  <c:v>20190920</c:v>
                </c:pt>
                <c:pt idx="20">
                  <c:v>20190921</c:v>
                </c:pt>
                <c:pt idx="21">
                  <c:v>20190922</c:v>
                </c:pt>
                <c:pt idx="22">
                  <c:v>20190923</c:v>
                </c:pt>
                <c:pt idx="23">
                  <c:v>20190924</c:v>
                </c:pt>
                <c:pt idx="24">
                  <c:v>20190925</c:v>
                </c:pt>
                <c:pt idx="25">
                  <c:v>20190926</c:v>
                </c:pt>
                <c:pt idx="26">
                  <c:v>20190927</c:v>
                </c:pt>
                <c:pt idx="27">
                  <c:v>20190928</c:v>
                </c:pt>
                <c:pt idx="28">
                  <c:v>20190929</c:v>
                </c:pt>
                <c:pt idx="29">
                  <c:v>20190930</c:v>
                </c:pt>
                <c:pt idx="30">
                  <c:v>20191001</c:v>
                </c:pt>
                <c:pt idx="31">
                  <c:v>20191002</c:v>
                </c:pt>
                <c:pt idx="32">
                  <c:v>20191003</c:v>
                </c:pt>
                <c:pt idx="33">
                  <c:v>20191004</c:v>
                </c:pt>
                <c:pt idx="34">
                  <c:v>20191005</c:v>
                </c:pt>
                <c:pt idx="35">
                  <c:v>20191006</c:v>
                </c:pt>
                <c:pt idx="36">
                  <c:v>20191007</c:v>
                </c:pt>
                <c:pt idx="37">
                  <c:v>20191008</c:v>
                </c:pt>
                <c:pt idx="38">
                  <c:v>20191009</c:v>
                </c:pt>
                <c:pt idx="39">
                  <c:v>20191010</c:v>
                </c:pt>
                <c:pt idx="40">
                  <c:v>20191011</c:v>
                </c:pt>
                <c:pt idx="41">
                  <c:v>20191012</c:v>
                </c:pt>
                <c:pt idx="42">
                  <c:v>20191013</c:v>
                </c:pt>
                <c:pt idx="43">
                  <c:v>20191014</c:v>
                </c:pt>
                <c:pt idx="44">
                  <c:v>20191015</c:v>
                </c:pt>
                <c:pt idx="45">
                  <c:v>20191016</c:v>
                </c:pt>
                <c:pt idx="46">
                  <c:v>20191017</c:v>
                </c:pt>
                <c:pt idx="47">
                  <c:v>20191018</c:v>
                </c:pt>
                <c:pt idx="48">
                  <c:v>20191019</c:v>
                </c:pt>
                <c:pt idx="49">
                  <c:v>20191020</c:v>
                </c:pt>
                <c:pt idx="50">
                  <c:v>20191021</c:v>
                </c:pt>
                <c:pt idx="51">
                  <c:v>20191022</c:v>
                </c:pt>
                <c:pt idx="52">
                  <c:v>20191023</c:v>
                </c:pt>
                <c:pt idx="53">
                  <c:v>20191024</c:v>
                </c:pt>
                <c:pt idx="54">
                  <c:v>20191025</c:v>
                </c:pt>
                <c:pt idx="55">
                  <c:v>20191026</c:v>
                </c:pt>
                <c:pt idx="56">
                  <c:v>20191027</c:v>
                </c:pt>
                <c:pt idx="57">
                  <c:v>20191028</c:v>
                </c:pt>
                <c:pt idx="58">
                  <c:v>20191029</c:v>
                </c:pt>
                <c:pt idx="59">
                  <c:v>20191030</c:v>
                </c:pt>
                <c:pt idx="60">
                  <c:v>20191031</c:v>
                </c:pt>
              </c:numCache>
            </c:numRef>
          </c:cat>
          <c:val>
            <c:numRef>
              <c:f>每日數量圖!$D$2:$D$62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1562</c:v>
                </c:pt>
                <c:pt idx="8">
                  <c:v>184</c:v>
                </c:pt>
                <c:pt idx="9">
                  <c:v>5776</c:v>
                </c:pt>
                <c:pt idx="10">
                  <c:v>29933</c:v>
                </c:pt>
                <c:pt idx="11">
                  <c:v>14003</c:v>
                </c:pt>
                <c:pt idx="12">
                  <c:v>11776</c:v>
                </c:pt>
                <c:pt idx="13">
                  <c:v>1848</c:v>
                </c:pt>
                <c:pt idx="14">
                  <c:v>17173</c:v>
                </c:pt>
                <c:pt idx="15">
                  <c:v>7495</c:v>
                </c:pt>
                <c:pt idx="16">
                  <c:v>4758</c:v>
                </c:pt>
                <c:pt idx="17">
                  <c:v>5926</c:v>
                </c:pt>
                <c:pt idx="18">
                  <c:v>25502</c:v>
                </c:pt>
                <c:pt idx="19">
                  <c:v>6692</c:v>
                </c:pt>
                <c:pt idx="20">
                  <c:v>17127</c:v>
                </c:pt>
                <c:pt idx="21">
                  <c:v>0</c:v>
                </c:pt>
                <c:pt idx="22">
                  <c:v>32516</c:v>
                </c:pt>
                <c:pt idx="23">
                  <c:v>32022</c:v>
                </c:pt>
                <c:pt idx="24">
                  <c:v>5823</c:v>
                </c:pt>
                <c:pt idx="25">
                  <c:v>14257</c:v>
                </c:pt>
                <c:pt idx="26">
                  <c:v>3175</c:v>
                </c:pt>
                <c:pt idx="27">
                  <c:v>4926</c:v>
                </c:pt>
                <c:pt idx="28">
                  <c:v>4215</c:v>
                </c:pt>
                <c:pt idx="29">
                  <c:v>0</c:v>
                </c:pt>
                <c:pt idx="30">
                  <c:v>0</c:v>
                </c:pt>
                <c:pt idx="31">
                  <c:v>5216</c:v>
                </c:pt>
                <c:pt idx="32">
                  <c:v>1263</c:v>
                </c:pt>
                <c:pt idx="33">
                  <c:v>38</c:v>
                </c:pt>
                <c:pt idx="34">
                  <c:v>0</c:v>
                </c:pt>
                <c:pt idx="35">
                  <c:v>0</c:v>
                </c:pt>
                <c:pt idx="36">
                  <c:v>111</c:v>
                </c:pt>
                <c:pt idx="37">
                  <c:v>1442</c:v>
                </c:pt>
                <c:pt idx="38">
                  <c:v>762</c:v>
                </c:pt>
                <c:pt idx="39">
                  <c:v>805</c:v>
                </c:pt>
                <c:pt idx="40">
                  <c:v>566</c:v>
                </c:pt>
                <c:pt idx="41">
                  <c:v>1</c:v>
                </c:pt>
                <c:pt idx="42">
                  <c:v>12</c:v>
                </c:pt>
                <c:pt idx="43">
                  <c:v>2</c:v>
                </c:pt>
                <c:pt idx="44">
                  <c:v>8</c:v>
                </c:pt>
                <c:pt idx="45">
                  <c:v>59</c:v>
                </c:pt>
                <c:pt idx="46">
                  <c:v>204</c:v>
                </c:pt>
                <c:pt idx="47">
                  <c:v>284</c:v>
                </c:pt>
                <c:pt idx="48">
                  <c:v>99</c:v>
                </c:pt>
                <c:pt idx="49">
                  <c:v>34</c:v>
                </c:pt>
                <c:pt idx="50">
                  <c:v>81</c:v>
                </c:pt>
                <c:pt idx="51">
                  <c:v>97</c:v>
                </c:pt>
                <c:pt idx="52">
                  <c:v>57</c:v>
                </c:pt>
                <c:pt idx="53">
                  <c:v>24</c:v>
                </c:pt>
                <c:pt idx="54">
                  <c:v>1</c:v>
                </c:pt>
                <c:pt idx="55">
                  <c:v>26</c:v>
                </c:pt>
                <c:pt idx="56">
                  <c:v>79</c:v>
                </c:pt>
                <c:pt idx="57">
                  <c:v>8</c:v>
                </c:pt>
                <c:pt idx="58">
                  <c:v>0</c:v>
                </c:pt>
                <c:pt idx="59">
                  <c:v>0</c:v>
                </c:pt>
                <c:pt idx="60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E8-4ADA-A90D-676E33509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231052751"/>
        <c:axId val="231046095"/>
      </c:lineChart>
      <c:lineChart>
        <c:grouping val="standard"/>
        <c:varyColors val="0"/>
        <c:ser>
          <c:idx val="0"/>
          <c:order val="0"/>
          <c:tx>
            <c:strRef>
              <c:f>每日數量圖!$C$1</c:f>
              <c:strCache>
                <c:ptCount val="1"/>
                <c:pt idx="0">
                  <c:v>灰面鵟鷹</c:v>
                </c:pt>
              </c:strCache>
            </c:strRef>
          </c:tx>
          <c:spPr>
            <a:ln w="38100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11"/>
            <c:spPr>
              <a:solidFill>
                <a:schemeClr val="accent1">
                  <a:lumMod val="60000"/>
                  <a:lumOff val="40000"/>
                </a:schemeClr>
              </a:solidFill>
              <a:ln w="9525">
                <a:noFill/>
              </a:ln>
              <a:effectLst/>
            </c:spPr>
          </c:marker>
          <c:cat>
            <c:numRef>
              <c:f>每日數量圖!$A$2:$A$62</c:f>
              <c:numCache>
                <c:formatCode>General</c:formatCode>
                <c:ptCount val="61"/>
                <c:pt idx="0">
                  <c:v>20190901</c:v>
                </c:pt>
                <c:pt idx="1">
                  <c:v>20190902</c:v>
                </c:pt>
                <c:pt idx="2">
                  <c:v>20190903</c:v>
                </c:pt>
                <c:pt idx="3">
                  <c:v>20190904</c:v>
                </c:pt>
                <c:pt idx="4">
                  <c:v>20190905</c:v>
                </c:pt>
                <c:pt idx="5">
                  <c:v>20190906</c:v>
                </c:pt>
                <c:pt idx="6">
                  <c:v>20190907</c:v>
                </c:pt>
                <c:pt idx="7">
                  <c:v>20190908</c:v>
                </c:pt>
                <c:pt idx="8">
                  <c:v>20190909</c:v>
                </c:pt>
                <c:pt idx="9">
                  <c:v>20190910</c:v>
                </c:pt>
                <c:pt idx="10">
                  <c:v>20190911</c:v>
                </c:pt>
                <c:pt idx="11">
                  <c:v>20190912</c:v>
                </c:pt>
                <c:pt idx="12">
                  <c:v>20190913</c:v>
                </c:pt>
                <c:pt idx="13">
                  <c:v>20190914</c:v>
                </c:pt>
                <c:pt idx="14">
                  <c:v>20190915</c:v>
                </c:pt>
                <c:pt idx="15">
                  <c:v>20190916</c:v>
                </c:pt>
                <c:pt idx="16">
                  <c:v>20190917</c:v>
                </c:pt>
                <c:pt idx="17">
                  <c:v>20190918</c:v>
                </c:pt>
                <c:pt idx="18">
                  <c:v>20190919</c:v>
                </c:pt>
                <c:pt idx="19">
                  <c:v>20190920</c:v>
                </c:pt>
                <c:pt idx="20">
                  <c:v>20190921</c:v>
                </c:pt>
                <c:pt idx="21">
                  <c:v>20190922</c:v>
                </c:pt>
                <c:pt idx="22">
                  <c:v>20190923</c:v>
                </c:pt>
                <c:pt idx="23">
                  <c:v>20190924</c:v>
                </c:pt>
                <c:pt idx="24">
                  <c:v>20190925</c:v>
                </c:pt>
                <c:pt idx="25">
                  <c:v>20190926</c:v>
                </c:pt>
                <c:pt idx="26">
                  <c:v>20190927</c:v>
                </c:pt>
                <c:pt idx="27">
                  <c:v>20190928</c:v>
                </c:pt>
                <c:pt idx="28">
                  <c:v>20190929</c:v>
                </c:pt>
                <c:pt idx="29">
                  <c:v>20190930</c:v>
                </c:pt>
                <c:pt idx="30">
                  <c:v>20191001</c:v>
                </c:pt>
                <c:pt idx="31">
                  <c:v>20191002</c:v>
                </c:pt>
                <c:pt idx="32">
                  <c:v>20191003</c:v>
                </c:pt>
                <c:pt idx="33">
                  <c:v>20191004</c:v>
                </c:pt>
                <c:pt idx="34">
                  <c:v>20191005</c:v>
                </c:pt>
                <c:pt idx="35">
                  <c:v>20191006</c:v>
                </c:pt>
                <c:pt idx="36">
                  <c:v>20191007</c:v>
                </c:pt>
                <c:pt idx="37">
                  <c:v>20191008</c:v>
                </c:pt>
                <c:pt idx="38">
                  <c:v>20191009</c:v>
                </c:pt>
                <c:pt idx="39">
                  <c:v>20191010</c:v>
                </c:pt>
                <c:pt idx="40">
                  <c:v>20191011</c:v>
                </c:pt>
                <c:pt idx="41">
                  <c:v>20191012</c:v>
                </c:pt>
                <c:pt idx="42">
                  <c:v>20191013</c:v>
                </c:pt>
                <c:pt idx="43">
                  <c:v>20191014</c:v>
                </c:pt>
                <c:pt idx="44">
                  <c:v>20191015</c:v>
                </c:pt>
                <c:pt idx="45">
                  <c:v>20191016</c:v>
                </c:pt>
                <c:pt idx="46">
                  <c:v>20191017</c:v>
                </c:pt>
                <c:pt idx="47">
                  <c:v>20191018</c:v>
                </c:pt>
                <c:pt idx="48">
                  <c:v>20191019</c:v>
                </c:pt>
                <c:pt idx="49">
                  <c:v>20191020</c:v>
                </c:pt>
                <c:pt idx="50">
                  <c:v>20191021</c:v>
                </c:pt>
                <c:pt idx="51">
                  <c:v>20191022</c:v>
                </c:pt>
                <c:pt idx="52">
                  <c:v>20191023</c:v>
                </c:pt>
                <c:pt idx="53">
                  <c:v>20191024</c:v>
                </c:pt>
                <c:pt idx="54">
                  <c:v>20191025</c:v>
                </c:pt>
                <c:pt idx="55">
                  <c:v>20191026</c:v>
                </c:pt>
                <c:pt idx="56">
                  <c:v>20191027</c:v>
                </c:pt>
                <c:pt idx="57">
                  <c:v>20191028</c:v>
                </c:pt>
                <c:pt idx="58">
                  <c:v>20191029</c:v>
                </c:pt>
                <c:pt idx="59">
                  <c:v>20191030</c:v>
                </c:pt>
                <c:pt idx="60">
                  <c:v>20191031</c:v>
                </c:pt>
              </c:numCache>
            </c:numRef>
          </c:cat>
          <c:val>
            <c:numRef>
              <c:f>每日數量圖!$C$2:$C$62</c:f>
              <c:numCache>
                <c:formatCode>General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7</c:v>
                </c:pt>
                <c:pt idx="37">
                  <c:v>448</c:v>
                </c:pt>
                <c:pt idx="38">
                  <c:v>185</c:v>
                </c:pt>
                <c:pt idx="39">
                  <c:v>1104</c:v>
                </c:pt>
                <c:pt idx="40">
                  <c:v>2900</c:v>
                </c:pt>
                <c:pt idx="41">
                  <c:v>7706</c:v>
                </c:pt>
                <c:pt idx="42">
                  <c:v>4884</c:v>
                </c:pt>
                <c:pt idx="43">
                  <c:v>10824</c:v>
                </c:pt>
                <c:pt idx="44">
                  <c:v>3349</c:v>
                </c:pt>
                <c:pt idx="45">
                  <c:v>11630</c:v>
                </c:pt>
                <c:pt idx="46">
                  <c:v>8405</c:v>
                </c:pt>
                <c:pt idx="47">
                  <c:v>6190</c:v>
                </c:pt>
                <c:pt idx="48">
                  <c:v>7750</c:v>
                </c:pt>
                <c:pt idx="49">
                  <c:v>3677</c:v>
                </c:pt>
                <c:pt idx="50">
                  <c:v>746</c:v>
                </c:pt>
                <c:pt idx="51">
                  <c:v>237</c:v>
                </c:pt>
                <c:pt idx="52">
                  <c:v>309</c:v>
                </c:pt>
                <c:pt idx="53">
                  <c:v>435</c:v>
                </c:pt>
                <c:pt idx="54">
                  <c:v>53</c:v>
                </c:pt>
                <c:pt idx="55">
                  <c:v>99</c:v>
                </c:pt>
                <c:pt idx="56">
                  <c:v>77</c:v>
                </c:pt>
                <c:pt idx="57">
                  <c:v>27</c:v>
                </c:pt>
                <c:pt idx="58">
                  <c:v>2</c:v>
                </c:pt>
                <c:pt idx="59">
                  <c:v>0</c:v>
                </c:pt>
                <c:pt idx="6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E8-4ADA-A90D-676E33509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95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marker val="1"/>
        <c:smooth val="0"/>
        <c:axId val="399055647"/>
        <c:axId val="399063967"/>
      </c:lineChart>
      <c:catAx>
        <c:axId val="2310527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baseline="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+mn-cs"/>
                  </a:defRPr>
                </a:pPr>
                <a:r>
                  <a:rPr lang="zh-TW" altLang="en-US" sz="3200">
                    <a:solidFill>
                      <a:schemeClr val="tx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日期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3200" b="0" i="0" u="none" strike="noStrike" kern="1200" baseline="0">
                  <a:solidFill>
                    <a:schemeClr val="tx1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defRPr>
              </a:pPr>
              <a:endParaRPr lang="zh-TW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31046095"/>
        <c:crosses val="autoZero"/>
        <c:auto val="1"/>
        <c:lblAlgn val="ctr"/>
        <c:lblOffset val="100"/>
        <c:noMultiLvlLbl val="0"/>
      </c:catAx>
      <c:valAx>
        <c:axId val="231046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231052751"/>
        <c:crosses val="autoZero"/>
        <c:crossBetween val="between"/>
      </c:valAx>
      <c:valAx>
        <c:axId val="399063967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399055647"/>
        <c:crosses val="max"/>
        <c:crossBetween val="between"/>
      </c:valAx>
      <c:catAx>
        <c:axId val="39905564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9063967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37338155205790557"/>
          <c:y val="0.94604841834172693"/>
          <c:w val="0.25099842740729794"/>
          <c:h val="4.82072108698796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0.00643</cdr:x>
      <cdr:y>0.18123</cdr:y>
    </cdr:from>
    <cdr:to>
      <cdr:x>0.05709</cdr:x>
      <cdr:y>1</cdr:y>
    </cdr:to>
    <cdr:sp macro="" textlink="">
      <cdr:nvSpPr>
        <cdr:cNvPr id="2" name="文字方塊 25"/>
        <cdr:cNvSpPr txBox="1"/>
      </cdr:nvSpPr>
      <cdr:spPr>
        <a:xfrm xmlns:a="http://schemas.openxmlformats.org/drawingml/2006/main">
          <a:off x="85880" y="1327052"/>
          <a:ext cx="677108" cy="59954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="eaVert" wrap="square" rtlCol="0">
          <a:spAutoFit/>
        </a:bodyPr>
        <a:lstStyle xmlns:a="http://schemas.openxmlformats.org/drawingml/2006/main">
          <a:defPPr>
            <a:defRPr lang="zh-TW"/>
          </a:defPPr>
          <a:lvl1pPr marL="0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1756517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3513033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5269550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7026067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8782583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10539100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12295617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14052133" algn="l" defTabSz="3513033" rtl="0" eaLnBrk="1" latinLnBrk="0" hangingPunct="1">
            <a:defRPr sz="6915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TW" altLang="en-US" sz="3200" dirty="0" smtClean="0"/>
            <a:t>赤腹</a:t>
          </a:r>
          <a:r>
            <a:rPr lang="zh-TW" altLang="en-US" sz="3200" dirty="0"/>
            <a:t>鷹</a:t>
          </a:r>
          <a:r>
            <a:rPr lang="zh-TW" altLang="en-US" sz="3200" dirty="0" smtClean="0"/>
            <a:t>數量 </a:t>
          </a:r>
          <a:r>
            <a:rPr lang="en-US" altLang="zh-TW" sz="3200" dirty="0" smtClean="0"/>
            <a:t>(</a:t>
          </a:r>
          <a:r>
            <a:rPr lang="zh-TW" altLang="en-US" sz="3200" dirty="0" smtClean="0"/>
            <a:t>隻</a:t>
          </a:r>
          <a:r>
            <a:rPr lang="en-US" altLang="zh-TW" sz="3200" dirty="0" smtClean="0"/>
            <a:t>)</a:t>
          </a:r>
          <a:endParaRPr lang="zh-TW" altLang="en-US" sz="32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E2D80-4D97-4B05-900C-3C2EDD89C04C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43000"/>
            <a:ext cx="2190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5C959-CE59-48DF-9EBC-020C19011F1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87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5C959-CE59-48DF-9EBC-020C19011F1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7849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8856" y="7005156"/>
            <a:ext cx="25827038" cy="14902051"/>
          </a:xfrm>
        </p:spPr>
        <p:txBody>
          <a:bodyPr anchor="b"/>
          <a:lstStyle>
            <a:lvl1pPr algn="ctr">
              <a:defRPr sz="1993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8094" y="22481887"/>
            <a:ext cx="22788563" cy="10334331"/>
          </a:xfrm>
        </p:spPr>
        <p:txBody>
          <a:bodyPr/>
          <a:lstStyle>
            <a:lvl1pPr marL="0" indent="0" algn="ctr">
              <a:buNone/>
              <a:defRPr sz="7975"/>
            </a:lvl1pPr>
            <a:lvl2pPr marL="1519230" indent="0" algn="ctr">
              <a:buNone/>
              <a:defRPr sz="6646"/>
            </a:lvl2pPr>
            <a:lvl3pPr marL="3038460" indent="0" algn="ctr">
              <a:buNone/>
              <a:defRPr sz="5981"/>
            </a:lvl3pPr>
            <a:lvl4pPr marL="4557690" indent="0" algn="ctr">
              <a:buNone/>
              <a:defRPr sz="5317"/>
            </a:lvl4pPr>
            <a:lvl5pPr marL="6076920" indent="0" algn="ctr">
              <a:buNone/>
              <a:defRPr sz="5317"/>
            </a:lvl5pPr>
            <a:lvl6pPr marL="7596149" indent="0" algn="ctr">
              <a:buNone/>
              <a:defRPr sz="5317"/>
            </a:lvl6pPr>
            <a:lvl7pPr marL="9115379" indent="0" algn="ctr">
              <a:buNone/>
              <a:defRPr sz="5317"/>
            </a:lvl7pPr>
            <a:lvl8pPr marL="10634609" indent="0" algn="ctr">
              <a:buNone/>
              <a:defRPr sz="5317"/>
            </a:lvl8pPr>
            <a:lvl9pPr marL="12153839" indent="0" algn="ctr">
              <a:buNone/>
              <a:defRPr sz="531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6499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744088" y="2278904"/>
            <a:ext cx="6551712" cy="3627421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8953" y="2278904"/>
            <a:ext cx="19275326" cy="3627421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7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525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128" y="10671229"/>
            <a:ext cx="26206847" cy="17805173"/>
          </a:xfrm>
        </p:spPr>
        <p:txBody>
          <a:bodyPr anchor="b"/>
          <a:lstStyle>
            <a:lvl1pPr>
              <a:defRPr sz="19937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3128" y="28644846"/>
            <a:ext cx="26206847" cy="9363320"/>
          </a:xfrm>
        </p:spPr>
        <p:txBody>
          <a:bodyPr/>
          <a:lstStyle>
            <a:lvl1pPr marL="0" indent="0">
              <a:buNone/>
              <a:defRPr sz="7975">
                <a:solidFill>
                  <a:schemeClr val="tx1"/>
                </a:solidFill>
              </a:defRPr>
            </a:lvl1pPr>
            <a:lvl2pPr marL="1519230" indent="0">
              <a:buNone/>
              <a:defRPr sz="6646">
                <a:solidFill>
                  <a:schemeClr val="tx1">
                    <a:tint val="75000"/>
                  </a:schemeClr>
                </a:solidFill>
              </a:defRPr>
            </a:lvl2pPr>
            <a:lvl3pPr marL="3038460" indent="0">
              <a:buNone/>
              <a:defRPr sz="5981">
                <a:solidFill>
                  <a:schemeClr val="tx1">
                    <a:tint val="75000"/>
                  </a:schemeClr>
                </a:solidFill>
              </a:defRPr>
            </a:lvl3pPr>
            <a:lvl4pPr marL="4557690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4pPr>
            <a:lvl5pPr marL="6076920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5pPr>
            <a:lvl6pPr marL="7596149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6pPr>
            <a:lvl7pPr marL="9115379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7pPr>
            <a:lvl8pPr marL="10634609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8pPr>
            <a:lvl9pPr marL="12153839" indent="0">
              <a:buNone/>
              <a:defRPr sz="53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431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8951" y="11394520"/>
            <a:ext cx="12913519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2280" y="11394520"/>
            <a:ext cx="12913519" cy="2715859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936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909" y="2278913"/>
            <a:ext cx="26206847" cy="827341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92913" y="10492870"/>
            <a:ext cx="12854171" cy="5142393"/>
          </a:xfrm>
        </p:spPr>
        <p:txBody>
          <a:bodyPr anchor="b"/>
          <a:lstStyle>
            <a:lvl1pPr marL="0" indent="0">
              <a:buNone/>
              <a:defRPr sz="7975" b="1"/>
            </a:lvl1pPr>
            <a:lvl2pPr marL="1519230" indent="0">
              <a:buNone/>
              <a:defRPr sz="6646" b="1"/>
            </a:lvl2pPr>
            <a:lvl3pPr marL="3038460" indent="0">
              <a:buNone/>
              <a:defRPr sz="5981" b="1"/>
            </a:lvl3pPr>
            <a:lvl4pPr marL="4557690" indent="0">
              <a:buNone/>
              <a:defRPr sz="5317" b="1"/>
            </a:lvl4pPr>
            <a:lvl5pPr marL="6076920" indent="0">
              <a:buNone/>
              <a:defRPr sz="5317" b="1"/>
            </a:lvl5pPr>
            <a:lvl6pPr marL="7596149" indent="0">
              <a:buNone/>
              <a:defRPr sz="5317" b="1"/>
            </a:lvl6pPr>
            <a:lvl7pPr marL="9115379" indent="0">
              <a:buNone/>
              <a:defRPr sz="5317" b="1"/>
            </a:lvl7pPr>
            <a:lvl8pPr marL="10634609" indent="0">
              <a:buNone/>
              <a:defRPr sz="5317" b="1"/>
            </a:lvl8pPr>
            <a:lvl9pPr marL="12153839" indent="0">
              <a:buNone/>
              <a:defRPr sz="531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92913" y="15635264"/>
            <a:ext cx="12854171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2282" y="10492870"/>
            <a:ext cx="12917476" cy="5142393"/>
          </a:xfrm>
        </p:spPr>
        <p:txBody>
          <a:bodyPr anchor="b"/>
          <a:lstStyle>
            <a:lvl1pPr marL="0" indent="0">
              <a:buNone/>
              <a:defRPr sz="7975" b="1"/>
            </a:lvl1pPr>
            <a:lvl2pPr marL="1519230" indent="0">
              <a:buNone/>
              <a:defRPr sz="6646" b="1"/>
            </a:lvl2pPr>
            <a:lvl3pPr marL="3038460" indent="0">
              <a:buNone/>
              <a:defRPr sz="5981" b="1"/>
            </a:lvl3pPr>
            <a:lvl4pPr marL="4557690" indent="0">
              <a:buNone/>
              <a:defRPr sz="5317" b="1"/>
            </a:lvl4pPr>
            <a:lvl5pPr marL="6076920" indent="0">
              <a:buNone/>
              <a:defRPr sz="5317" b="1"/>
            </a:lvl5pPr>
            <a:lvl6pPr marL="7596149" indent="0">
              <a:buNone/>
              <a:defRPr sz="5317" b="1"/>
            </a:lvl6pPr>
            <a:lvl7pPr marL="9115379" indent="0">
              <a:buNone/>
              <a:defRPr sz="5317" b="1"/>
            </a:lvl7pPr>
            <a:lvl8pPr marL="10634609" indent="0">
              <a:buNone/>
              <a:defRPr sz="5317" b="1"/>
            </a:lvl8pPr>
            <a:lvl9pPr marL="12153839" indent="0">
              <a:buNone/>
              <a:defRPr sz="531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2282" y="15635264"/>
            <a:ext cx="12917476" cy="2299711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08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532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3013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909" y="2853584"/>
            <a:ext cx="9799873" cy="9987545"/>
          </a:xfrm>
        </p:spPr>
        <p:txBody>
          <a:bodyPr anchor="b"/>
          <a:lstStyle>
            <a:lvl1pPr>
              <a:defRPr sz="1063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17476" y="6162959"/>
            <a:ext cx="15382280" cy="30418415"/>
          </a:xfrm>
        </p:spPr>
        <p:txBody>
          <a:bodyPr/>
          <a:lstStyle>
            <a:lvl1pPr>
              <a:defRPr sz="10633"/>
            </a:lvl1pPr>
            <a:lvl2pPr>
              <a:defRPr sz="9304"/>
            </a:lvl2pPr>
            <a:lvl3pPr>
              <a:defRPr sz="7975"/>
            </a:lvl3pPr>
            <a:lvl4pPr>
              <a:defRPr sz="6646"/>
            </a:lvl4pPr>
            <a:lvl5pPr>
              <a:defRPr sz="6646"/>
            </a:lvl5pPr>
            <a:lvl6pPr>
              <a:defRPr sz="6646"/>
            </a:lvl6pPr>
            <a:lvl7pPr>
              <a:defRPr sz="6646"/>
            </a:lvl7pPr>
            <a:lvl8pPr>
              <a:defRPr sz="6646"/>
            </a:lvl8pPr>
            <a:lvl9pPr>
              <a:defRPr sz="664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909" y="12841129"/>
            <a:ext cx="9799873" cy="23789780"/>
          </a:xfrm>
        </p:spPr>
        <p:txBody>
          <a:bodyPr/>
          <a:lstStyle>
            <a:lvl1pPr marL="0" indent="0">
              <a:buNone/>
              <a:defRPr sz="5317"/>
            </a:lvl1pPr>
            <a:lvl2pPr marL="1519230" indent="0">
              <a:buNone/>
              <a:defRPr sz="4652"/>
            </a:lvl2pPr>
            <a:lvl3pPr marL="3038460" indent="0">
              <a:buNone/>
              <a:defRPr sz="3987"/>
            </a:lvl3pPr>
            <a:lvl4pPr marL="4557690" indent="0">
              <a:buNone/>
              <a:defRPr sz="3323"/>
            </a:lvl4pPr>
            <a:lvl5pPr marL="6076920" indent="0">
              <a:buNone/>
              <a:defRPr sz="3323"/>
            </a:lvl5pPr>
            <a:lvl6pPr marL="7596149" indent="0">
              <a:buNone/>
              <a:defRPr sz="3323"/>
            </a:lvl6pPr>
            <a:lvl7pPr marL="9115379" indent="0">
              <a:buNone/>
              <a:defRPr sz="3323"/>
            </a:lvl7pPr>
            <a:lvl8pPr marL="10634609" indent="0">
              <a:buNone/>
              <a:defRPr sz="3323"/>
            </a:lvl8pPr>
            <a:lvl9pPr marL="12153839" indent="0">
              <a:buNone/>
              <a:defRPr sz="332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231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2909" y="2853584"/>
            <a:ext cx="9799873" cy="9987545"/>
          </a:xfrm>
        </p:spPr>
        <p:txBody>
          <a:bodyPr anchor="b"/>
          <a:lstStyle>
            <a:lvl1pPr>
              <a:defRPr sz="10633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917476" y="6162959"/>
            <a:ext cx="15382280" cy="30418415"/>
          </a:xfrm>
        </p:spPr>
        <p:txBody>
          <a:bodyPr anchor="t"/>
          <a:lstStyle>
            <a:lvl1pPr marL="0" indent="0">
              <a:buNone/>
              <a:defRPr sz="10633"/>
            </a:lvl1pPr>
            <a:lvl2pPr marL="1519230" indent="0">
              <a:buNone/>
              <a:defRPr sz="9304"/>
            </a:lvl2pPr>
            <a:lvl3pPr marL="3038460" indent="0">
              <a:buNone/>
              <a:defRPr sz="7975"/>
            </a:lvl3pPr>
            <a:lvl4pPr marL="4557690" indent="0">
              <a:buNone/>
              <a:defRPr sz="6646"/>
            </a:lvl4pPr>
            <a:lvl5pPr marL="6076920" indent="0">
              <a:buNone/>
              <a:defRPr sz="6646"/>
            </a:lvl5pPr>
            <a:lvl6pPr marL="7596149" indent="0">
              <a:buNone/>
              <a:defRPr sz="6646"/>
            </a:lvl6pPr>
            <a:lvl7pPr marL="9115379" indent="0">
              <a:buNone/>
              <a:defRPr sz="6646"/>
            </a:lvl7pPr>
            <a:lvl8pPr marL="10634609" indent="0">
              <a:buNone/>
              <a:defRPr sz="6646"/>
            </a:lvl8pPr>
            <a:lvl9pPr marL="12153839" indent="0">
              <a:buNone/>
              <a:defRPr sz="664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2909" y="12841129"/>
            <a:ext cx="9799873" cy="23789780"/>
          </a:xfrm>
        </p:spPr>
        <p:txBody>
          <a:bodyPr/>
          <a:lstStyle>
            <a:lvl1pPr marL="0" indent="0">
              <a:buNone/>
              <a:defRPr sz="5317"/>
            </a:lvl1pPr>
            <a:lvl2pPr marL="1519230" indent="0">
              <a:buNone/>
              <a:defRPr sz="4652"/>
            </a:lvl2pPr>
            <a:lvl3pPr marL="3038460" indent="0">
              <a:buNone/>
              <a:defRPr sz="3987"/>
            </a:lvl3pPr>
            <a:lvl4pPr marL="4557690" indent="0">
              <a:buNone/>
              <a:defRPr sz="3323"/>
            </a:lvl4pPr>
            <a:lvl5pPr marL="6076920" indent="0">
              <a:buNone/>
              <a:defRPr sz="3323"/>
            </a:lvl5pPr>
            <a:lvl6pPr marL="7596149" indent="0">
              <a:buNone/>
              <a:defRPr sz="3323"/>
            </a:lvl6pPr>
            <a:lvl7pPr marL="9115379" indent="0">
              <a:buNone/>
              <a:defRPr sz="3323"/>
            </a:lvl7pPr>
            <a:lvl8pPr marL="10634609" indent="0">
              <a:buNone/>
              <a:defRPr sz="3323"/>
            </a:lvl8pPr>
            <a:lvl9pPr marL="12153839" indent="0">
              <a:buNone/>
              <a:defRPr sz="332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48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8952" y="2278913"/>
            <a:ext cx="26206847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8952" y="11394520"/>
            <a:ext cx="26206847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8951" y="39672756"/>
            <a:ext cx="6836569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2C756-A6E3-494A-A6B5-C4CE40A3DFD6}" type="datetimeFigureOut">
              <a:rPr lang="zh-TW" altLang="en-US" smtClean="0"/>
              <a:t>2019/12/27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64949" y="39672756"/>
            <a:ext cx="1025485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459230" y="39672756"/>
            <a:ext cx="6836569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ACF26-8DE7-4269-B9A9-98A0465CDB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38460" rtl="0" eaLnBrk="1" latinLnBrk="0" hangingPunct="1">
        <a:lnSpc>
          <a:spcPct val="90000"/>
        </a:lnSpc>
        <a:spcBef>
          <a:spcPct val="0"/>
        </a:spcBef>
        <a:buNone/>
        <a:defRPr sz="146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9615" indent="-759615" algn="l" defTabSz="3038460" rtl="0" eaLnBrk="1" latinLnBrk="0" hangingPunct="1">
        <a:lnSpc>
          <a:spcPct val="90000"/>
        </a:lnSpc>
        <a:spcBef>
          <a:spcPts val="3323"/>
        </a:spcBef>
        <a:buFont typeface="Arial" panose="020B0604020202020204" pitchFamily="34" charset="0"/>
        <a:buChar char="•"/>
        <a:defRPr sz="9304" kern="1200">
          <a:solidFill>
            <a:schemeClr val="tx1"/>
          </a:solidFill>
          <a:latin typeface="+mn-lt"/>
          <a:ea typeface="+mn-ea"/>
          <a:cs typeface="+mn-cs"/>
        </a:defRPr>
      </a:lvl1pPr>
      <a:lvl2pPr marL="2278845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7975" kern="1200">
          <a:solidFill>
            <a:schemeClr val="tx1"/>
          </a:solidFill>
          <a:latin typeface="+mn-lt"/>
          <a:ea typeface="+mn-ea"/>
          <a:cs typeface="+mn-cs"/>
        </a:defRPr>
      </a:lvl2pPr>
      <a:lvl3pPr marL="3798075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6646" kern="1200">
          <a:solidFill>
            <a:schemeClr val="tx1"/>
          </a:solidFill>
          <a:latin typeface="+mn-lt"/>
          <a:ea typeface="+mn-ea"/>
          <a:cs typeface="+mn-cs"/>
        </a:defRPr>
      </a:lvl3pPr>
      <a:lvl4pPr marL="5317305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4pPr>
      <a:lvl5pPr marL="6836534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5pPr>
      <a:lvl6pPr marL="8355764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6pPr>
      <a:lvl7pPr marL="9874994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7pPr>
      <a:lvl8pPr marL="11394224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8pPr>
      <a:lvl9pPr marL="12913454" indent="-759615" algn="l" defTabSz="3038460" rtl="0" eaLnBrk="1" latinLnBrk="0" hangingPunct="1">
        <a:lnSpc>
          <a:spcPct val="90000"/>
        </a:lnSpc>
        <a:spcBef>
          <a:spcPts val="1661"/>
        </a:spcBef>
        <a:buFont typeface="Arial" panose="020B0604020202020204" pitchFamily="34" charset="0"/>
        <a:buChar char="•"/>
        <a:defRPr sz="59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1pPr>
      <a:lvl2pPr marL="1519230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2pPr>
      <a:lvl3pPr marL="3038460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3pPr>
      <a:lvl4pPr marL="4557690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4pPr>
      <a:lvl5pPr marL="6076920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5pPr>
      <a:lvl6pPr marL="7596149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6pPr>
      <a:lvl7pPr marL="9115379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7pPr>
      <a:lvl8pPr marL="10634609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8pPr>
      <a:lvl9pPr marL="12153839" algn="l" defTabSz="3038460" rtl="0" eaLnBrk="1" latinLnBrk="0" hangingPunct="1">
        <a:defRPr sz="59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/>
          <p:cNvSpPr txBox="1"/>
          <p:nvPr/>
        </p:nvSpPr>
        <p:spPr>
          <a:xfrm>
            <a:off x="0" y="1341120"/>
            <a:ext cx="303847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0000" b="1" dirty="0" smtClean="0"/>
              <a:t>2019</a:t>
            </a:r>
            <a:r>
              <a:rPr lang="zh-TW" altLang="en-US" sz="10000" b="1" smtClean="0"/>
              <a:t>年墾丁</a:t>
            </a:r>
            <a:r>
              <a:rPr lang="zh-TW" altLang="en-US" sz="10000" b="1" dirty="0" smtClean="0"/>
              <a:t>國家公園秋季過境猛禽族群調</a:t>
            </a:r>
            <a:r>
              <a:rPr lang="zh-TW" altLang="en-US" sz="10000" b="1" dirty="0"/>
              <a:t>查</a:t>
            </a:r>
          </a:p>
        </p:txBody>
      </p:sp>
      <p:sp>
        <p:nvSpPr>
          <p:cNvPr id="8" name="Text Box 766"/>
          <p:cNvSpPr txBox="1">
            <a:spLocks noChangeArrowheads="1"/>
          </p:cNvSpPr>
          <p:nvPr/>
        </p:nvSpPr>
        <p:spPr bwMode="auto">
          <a:xfrm>
            <a:off x="0" y="3341561"/>
            <a:ext cx="30384750" cy="175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4" rIns="91434" bIns="45714">
            <a:spAutoFit/>
          </a:bodyPr>
          <a:lstStyle/>
          <a:p>
            <a:pPr algn="ctr" defTabSz="4324350"/>
            <a:r>
              <a:rPr lang="zh-TW" altLang="en-US" sz="5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陳炤</a:t>
            </a:r>
            <a:r>
              <a:rPr lang="zh-TW" altLang="en-US" sz="5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杰、林經國</a:t>
            </a:r>
            <a:r>
              <a:rPr lang="zh-TW" altLang="en-US" sz="5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zh-TW" altLang="en-US" sz="5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鄭宇容</a:t>
            </a:r>
            <a:endParaRPr lang="en-US" altLang="zh-TW" sz="5400" baseline="30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 defTabSz="4324350"/>
            <a:r>
              <a:rPr lang="zh-TW" altLang="en-US" sz="5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高雄醫學大學生物醫學暨環境生物學系</a:t>
            </a:r>
            <a:endParaRPr lang="en-US" altLang="zh-TW" sz="5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249680" y="5222512"/>
            <a:ext cx="13623697" cy="1022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algn="l" defTabSz="4321175">
              <a:lnSpc>
                <a:spcPct val="150000"/>
              </a:lnSpc>
            </a:pPr>
            <a:r>
              <a:rPr lang="zh-TW" altLang="en-US" sz="44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前言</a:t>
            </a:r>
            <a:endParaRPr lang="en-US" altLang="zh-TW" sz="4400" b="1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 defTabSz="4321175">
              <a:lnSpc>
                <a:spcPts val="6300"/>
              </a:lnSpc>
            </a:pP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位於東亞島弧中間位置的台灣，是候鳥南遷北返的重要過境地。而位於台灣最南端的恆春半島，則是秋季南遷候鳥渡海前的最後匯聚地，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亦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為過境猛禽觀測的絕佳地點。墾丁國家公園自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1989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年以來，已經累積了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30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年的過境猛禽地面監測資料，實為可貴。從郭貴嵐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2015)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及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黃馨儀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2016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的雷達資料分析發現，地面調查資料相較於雷達資料缺少約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50%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過境量，主因之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是中午過後鷹群仍會繼續南飛，但一般調查到</a:t>
            </a:r>
            <a:r>
              <a:rPr lang="en-US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12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點即終止。</a:t>
            </a:r>
            <a:r>
              <a:rPr lang="zh-TW" altLang="zh-TW" sz="3600" dirty="0" smtClean="0"/>
              <a:t>因此</a:t>
            </a:r>
            <a:r>
              <a:rPr lang="zh-TW" altLang="zh-TW" sz="3600" dirty="0"/>
              <a:t>，本計畫之</a:t>
            </a:r>
            <a:r>
              <a:rPr lang="zh-TW" altLang="zh-TW" sz="3600" dirty="0" smtClean="0"/>
              <a:t>目的</a:t>
            </a:r>
            <a:r>
              <a:rPr lang="zh-TW" altLang="en-US" sz="3600" dirty="0" smtClean="0"/>
              <a:t>為延續過去</a:t>
            </a:r>
            <a:r>
              <a:rPr lang="en-US" altLang="zh-TW" sz="3600" dirty="0" smtClean="0"/>
              <a:t>30</a:t>
            </a:r>
            <a:r>
              <a:rPr lang="zh-TW" altLang="en-US" sz="3600" dirty="0" smtClean="0"/>
              <a:t>年之長期監測資料，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針對最常見之赤腹鷹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en-US" altLang="zh-TW" sz="3600" i="1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Accipiter </a:t>
            </a:r>
            <a:r>
              <a:rPr lang="en-US" altLang="zh-TW" sz="3600" i="1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solensis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latin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與灰面鵟鷹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en-US" altLang="zh-TW" sz="3600" i="1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Butastur</a:t>
            </a:r>
            <a:r>
              <a:rPr lang="en-US" altLang="zh-TW" sz="3600" i="1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r>
              <a:rPr lang="en-US" altLang="zh-TW" sz="3600" i="1" kern="1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indicus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的過境數量、過境時程等遷移模式做分析</a:t>
            </a:r>
            <a:r>
              <a:rPr lang="zh-TW" altLang="en-US" sz="3600" dirty="0" smtClean="0"/>
              <a:t>，並測試延長調查至下午</a:t>
            </a:r>
            <a:r>
              <a:rPr lang="en-US" altLang="zh-TW" sz="3600" dirty="0" smtClean="0"/>
              <a:t>2</a:t>
            </a:r>
            <a:r>
              <a:rPr lang="zh-TW" altLang="en-US" sz="3600" dirty="0" smtClean="0"/>
              <a:t>點是否能有效提高調查數</a:t>
            </a:r>
            <a:r>
              <a:rPr lang="zh-TW" altLang="en-US" sz="3600" dirty="0"/>
              <a:t>量</a:t>
            </a:r>
            <a:r>
              <a:rPr lang="zh-TW" altLang="en-US" sz="3600" dirty="0" smtClean="0"/>
              <a:t>。</a:t>
            </a:r>
            <a:endParaRPr lang="zh-TW" altLang="en-US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195754" y="14973210"/>
            <a:ext cx="13677623" cy="6094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algn="just" defTabSz="4321175">
              <a:lnSpc>
                <a:spcPct val="150000"/>
              </a:lnSpc>
            </a:pPr>
            <a:r>
              <a:rPr lang="zh-TW" altLang="en-US" sz="44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方法</a:t>
            </a:r>
            <a:endParaRPr lang="en-US" altLang="zh-TW" sz="4400" b="1" dirty="0" smtClean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 defTabSz="4321175">
              <a:lnSpc>
                <a:spcPts val="6300"/>
              </a:lnSpc>
            </a:pP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2019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年秋季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猛禽調查自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日至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31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日，在社頂凌霄亭進行每日調查。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9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月調查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時間為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5:30-12:00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；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月為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5:00-12:00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並擇過境量較大的日子各約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10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天延長</a:t>
            </a:r>
            <a:r>
              <a:rPr lang="zh-TW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調查</a:t>
            </a:r>
            <a:r>
              <a:rPr lang="zh-TW" altLang="en-US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</a:t>
            </a:r>
            <a:r>
              <a:rPr lang="zh-TW" altLang="zh-TW" sz="3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下午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點。以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paired </a:t>
            </a:r>
            <a:r>
              <a:rPr lang="en-US" altLang="zh-TW" sz="36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test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檢定延長調查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時間是否顯著增加當日調查數量。並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en-US" altLang="zh-TW" sz="3600" i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test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比較赤腹鷹與灰面鵟鷹之起鷹時間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將</a:t>
            </a:r>
            <a:r>
              <a:rPr lang="zh-TW" altLang="en-US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每日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第一筆過境鷹群之記錄時間定義為起鷹時間</a:t>
            </a:r>
            <a:r>
              <a:rPr lang="en-US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r>
              <a:rPr lang="zh-TW" altLang="zh-TW" sz="3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是否具有顯著差異。</a:t>
            </a:r>
            <a:endParaRPr lang="en-US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1249680" y="20753368"/>
            <a:ext cx="13738212" cy="472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defTabSz="4321175">
              <a:lnSpc>
                <a:spcPct val="150000"/>
              </a:lnSpc>
            </a:pPr>
            <a:r>
              <a:rPr lang="zh-TW" altLang="en-US" sz="44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結果與討論</a:t>
            </a:r>
            <a:endParaRPr lang="en-US" altLang="zh-TW" sz="4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本季調查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共記錄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到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3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科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19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種日行性猛禽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，其中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5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種為留鳥，另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種遷移性猛禽共記錄到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329,559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隻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1)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。其中赤腹鷹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257,971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隻，灰面鵟鷹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71,045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隻，皆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en-US" altLang="zh-TW" sz="3600" kern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</a:rPr>
              <a:t>31</a:t>
            </a:r>
            <a:r>
              <a:rPr lang="zh-TW" altLang="zh-TW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年來調查記錄數量新高</a:t>
            </a:r>
            <a:r>
              <a:rPr lang="zh-TW" altLang="en-US" sz="3600" kern="100" dirty="0" smtClean="0">
                <a:solidFill>
                  <a:srgbClr val="000000"/>
                </a:solidFill>
                <a:effectLst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5321956" y="12117359"/>
            <a:ext cx="136236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調查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至不同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時段對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赤腹鷹及灰面鵟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鷹數量之影響 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(n=9)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17717554" y="18906240"/>
            <a:ext cx="8329889" cy="7449016"/>
            <a:chOff x="17546401" y="13847193"/>
            <a:chExt cx="10025427" cy="8628185"/>
          </a:xfrm>
        </p:grpSpPr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84225" y="13847193"/>
              <a:ext cx="9887603" cy="86281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文字方塊 2"/>
            <p:cNvSpPr txBox="1"/>
            <p:nvPr/>
          </p:nvSpPr>
          <p:spPr>
            <a:xfrm>
              <a:off x="17546401" y="15673093"/>
              <a:ext cx="814932" cy="4189468"/>
            </a:xfrm>
            <a:prstGeom prst="rect">
              <a:avLst/>
            </a:prstGeom>
            <a:solidFill>
              <a:schemeClr val="bg1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zh-TW" altLang="en-US" sz="3200" dirty="0" smtClean="0"/>
                <a:t>日出後分鐘數</a:t>
              </a:r>
              <a:r>
                <a:rPr lang="zh-TW" altLang="en-US" sz="3200" dirty="0"/>
                <a:t> </a:t>
              </a:r>
              <a:r>
                <a:rPr lang="en-US" altLang="zh-TW" sz="3200" dirty="0" smtClean="0"/>
                <a:t>(</a:t>
              </a:r>
              <a:r>
                <a:rPr lang="zh-TW" altLang="en-US" sz="3200" dirty="0" smtClean="0"/>
                <a:t>分</a:t>
              </a:r>
              <a:r>
                <a:rPr lang="en-US" altLang="zh-TW" sz="3200" dirty="0"/>
                <a:t>)</a:t>
              </a:r>
              <a:endParaRPr lang="zh-TW" altLang="en-US" sz="3200" dirty="0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20499116" y="21306227"/>
              <a:ext cx="1415772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zh-TW" altLang="en-US" sz="3200" dirty="0" smtClean="0"/>
                <a:t>赤腹鷹</a:t>
              </a:r>
              <a:endParaRPr lang="zh-TW" altLang="en-US" sz="3200" dirty="0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4048179" y="21306227"/>
              <a:ext cx="182614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zh-TW" altLang="en-US" sz="3200" dirty="0"/>
                <a:t>灰</a:t>
              </a:r>
              <a:r>
                <a:rPr lang="zh-TW" altLang="en-US" sz="3200" dirty="0" smtClean="0"/>
                <a:t>面鵟</a:t>
              </a:r>
              <a:r>
                <a:rPr lang="zh-TW" altLang="en-US" sz="3200" dirty="0"/>
                <a:t>鷹</a:t>
              </a: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23048976" y="14499206"/>
              <a:ext cx="3457678" cy="11051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TW" sz="2800" i="1" dirty="0" smtClean="0"/>
                <a:t>t</a:t>
              </a:r>
              <a:r>
                <a:rPr lang="en-US" altLang="zh-TW" sz="2800" dirty="0" smtClean="0"/>
                <a:t> = 7.42, </a:t>
              </a:r>
              <a:r>
                <a:rPr lang="en-US" altLang="zh-TW" sz="2800" dirty="0" err="1" smtClean="0"/>
                <a:t>d.f.</a:t>
              </a:r>
              <a:r>
                <a:rPr lang="en-US" altLang="zh-TW" sz="2800" dirty="0" smtClean="0"/>
                <a:t> = 23, </a:t>
              </a:r>
            </a:p>
            <a:p>
              <a:r>
                <a:rPr lang="en-US" altLang="zh-TW" sz="2800" i="1" dirty="0" smtClean="0"/>
                <a:t>p</a:t>
              </a:r>
              <a:r>
                <a:rPr lang="zh-TW" altLang="en-US" sz="2800" dirty="0" smtClean="0"/>
                <a:t> </a:t>
              </a:r>
              <a:r>
                <a:rPr lang="en-US" altLang="zh-TW" sz="2800" dirty="0" smtClean="0"/>
                <a:t>&lt;</a:t>
              </a:r>
              <a:r>
                <a:rPr lang="zh-TW" altLang="en-US" sz="2800" dirty="0" smtClean="0"/>
                <a:t> </a:t>
              </a:r>
              <a:r>
                <a:rPr lang="en-US" altLang="zh-TW" sz="2800" dirty="0" smtClean="0"/>
                <a:t>0.0001</a:t>
              </a:r>
              <a:endParaRPr lang="zh-TW" altLang="en-US" sz="2800" dirty="0"/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3038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0" name="矩形 129"/>
          <p:cNvSpPr/>
          <p:nvPr/>
        </p:nvSpPr>
        <p:spPr>
          <a:xfrm>
            <a:off x="15321956" y="5780682"/>
            <a:ext cx="1362369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赤腹鷹的主要過境期在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9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月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11-29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日間，共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19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天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圖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2)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。與往年相比，進入主要過境期的起始日與往年相近，但天數有縮短的趨勢。這可能與過境高峰未受颱風阻擋有關。</a:t>
            </a:r>
            <a:endParaRPr lang="en-US" altLang="zh-TW" sz="3600" kern="1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15321956" y="8421353"/>
            <a:ext cx="136236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灰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面鵟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鷹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的主要過境期在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10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月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11-20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日間，共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10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天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圖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2)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。與往年相比晚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1-2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天進入主要過境期，且天數較歷年平均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(11.9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天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)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短。可能與米塔颱風在</a:t>
            </a:r>
            <a:r>
              <a:rPr lang="en-US" altLang="zh-TW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10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月初阻擋對馬海峽至琉球群島路段有關，並且在過境高峰期巴士海峽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未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受惡劣天</a:t>
            </a:r>
            <a:r>
              <a:rPr lang="zh-TW" altLang="en-US" sz="3600" kern="100" dirty="0">
                <a:latin typeface="Times New Roman" panose="02020603050405020304" pitchFamily="18" charset="0"/>
                <a:ea typeface="標楷體" panose="03000509000000000000" pitchFamily="65" charset="-120"/>
              </a:rPr>
              <a:t>氣</a:t>
            </a:r>
            <a:r>
              <a:rPr lang="zh-TW" altLang="en-US" sz="3600" kern="1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阻擋之故。</a:t>
            </a:r>
            <a:endParaRPr lang="en-US" altLang="zh-TW" sz="3600" kern="100" dirty="0" smtClean="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15321956" y="15147621"/>
            <a:ext cx="13623697" cy="37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與到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點即終止調查的數量比較，延長調查至下午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點赤腹鷹的數量有顯著增加，灰面鵟鷹則無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表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1)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。此結果與過去雷達研究符合，赤腹鷹之遺漏率主要是時間性遺漏，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而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灰面鵟鷹則是空間性遺漏居多。因此延長調查較能補足赤腹鷹之遺漏數量。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pSp>
        <p:nvGrpSpPr>
          <p:cNvPr id="43" name="群組 42"/>
          <p:cNvGrpSpPr/>
          <p:nvPr/>
        </p:nvGrpSpPr>
        <p:grpSpPr>
          <a:xfrm>
            <a:off x="1255710" y="32494251"/>
            <a:ext cx="13364656" cy="8403367"/>
            <a:chOff x="15512208" y="11674897"/>
            <a:chExt cx="13364656" cy="9427027"/>
          </a:xfrm>
        </p:grpSpPr>
        <p:grpSp>
          <p:nvGrpSpPr>
            <p:cNvPr id="29" name="群組 28"/>
            <p:cNvGrpSpPr/>
            <p:nvPr/>
          </p:nvGrpSpPr>
          <p:grpSpPr>
            <a:xfrm>
              <a:off x="15512208" y="13099229"/>
              <a:ext cx="13364656" cy="8002695"/>
              <a:chOff x="14569719" y="11356204"/>
              <a:chExt cx="14471007" cy="8762076"/>
            </a:xfrm>
          </p:grpSpPr>
          <p:graphicFrame>
            <p:nvGraphicFramePr>
              <p:cNvPr id="56" name="圖表 5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51211456"/>
                  </p:ext>
                </p:extLst>
              </p:nvPr>
            </p:nvGraphicFramePr>
            <p:xfrm>
              <a:off x="14569719" y="11356204"/>
              <a:ext cx="14471007" cy="876207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57" name="文字方塊 25"/>
              <p:cNvSpPr txBox="1"/>
              <p:nvPr/>
            </p:nvSpPr>
            <p:spPr>
              <a:xfrm>
                <a:off x="28307566" y="13332643"/>
                <a:ext cx="733160" cy="4846920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TW" altLang="en-US" sz="3200" dirty="0"/>
                  <a:t>灰</a:t>
                </a:r>
                <a:r>
                  <a:rPr lang="zh-TW" altLang="en-US" sz="3200" dirty="0" smtClean="0"/>
                  <a:t>面鵟鷹數量 </a:t>
                </a:r>
                <a:r>
                  <a:rPr lang="en-US" altLang="zh-TW" sz="3200" dirty="0" smtClean="0"/>
                  <a:t>(</a:t>
                </a:r>
                <a:r>
                  <a:rPr lang="zh-TW" altLang="en-US" sz="3200" dirty="0" smtClean="0"/>
                  <a:t>隻</a:t>
                </a:r>
                <a:r>
                  <a:rPr lang="en-US" altLang="zh-TW" sz="3200" dirty="0" smtClean="0"/>
                  <a:t>)</a:t>
                </a:r>
                <a:endParaRPr lang="zh-TW" altLang="en-US" sz="3200" dirty="0"/>
              </a:p>
            </p:txBody>
          </p:sp>
        </p:grpSp>
        <p:cxnSp>
          <p:nvCxnSpPr>
            <p:cNvPr id="31" name="直線接點 30"/>
            <p:cNvCxnSpPr/>
            <p:nvPr/>
          </p:nvCxnSpPr>
          <p:spPr>
            <a:xfrm>
              <a:off x="18955846" y="12686362"/>
              <a:ext cx="42323" cy="6120000"/>
            </a:xfrm>
            <a:prstGeom prst="line">
              <a:avLst/>
            </a:prstGeom>
            <a:ln w="3492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21963482" y="12669983"/>
              <a:ext cx="42323" cy="6120000"/>
            </a:xfrm>
            <a:prstGeom prst="line">
              <a:avLst/>
            </a:prstGeom>
            <a:ln w="34925">
              <a:solidFill>
                <a:schemeClr val="accent6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文字方塊 34"/>
            <p:cNvSpPr txBox="1"/>
            <p:nvPr/>
          </p:nvSpPr>
          <p:spPr>
            <a:xfrm>
              <a:off x="18938729" y="12224234"/>
              <a:ext cx="309372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>
                  <a:solidFill>
                    <a:schemeClr val="accent6">
                      <a:lumMod val="75000"/>
                    </a:schemeClr>
                  </a:solidFill>
                </a:rPr>
                <a:t>赤腹鷹主要過境期</a:t>
              </a:r>
              <a:endParaRPr lang="zh-TW" altLang="en-US" sz="2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69" name="直線接點 68"/>
            <p:cNvCxnSpPr/>
            <p:nvPr/>
          </p:nvCxnSpPr>
          <p:spPr>
            <a:xfrm>
              <a:off x="23882852" y="12625348"/>
              <a:ext cx="0" cy="6181014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>
              <a:off x="25428158" y="12625348"/>
              <a:ext cx="7314" cy="614388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文字方塊 70"/>
            <p:cNvSpPr txBox="1"/>
            <p:nvPr/>
          </p:nvSpPr>
          <p:spPr>
            <a:xfrm>
              <a:off x="23668298" y="11674897"/>
              <a:ext cx="2013108" cy="95410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800" dirty="0">
                  <a:solidFill>
                    <a:schemeClr val="accent5">
                      <a:lumMod val="75000"/>
                    </a:schemeClr>
                  </a:solidFill>
                </a:rPr>
                <a:t>灰</a:t>
              </a:r>
              <a:r>
                <a:rPr lang="zh-TW" altLang="en-US" sz="2800" dirty="0" smtClean="0">
                  <a:solidFill>
                    <a:schemeClr val="accent5">
                      <a:lumMod val="75000"/>
                    </a:schemeClr>
                  </a:solidFill>
                </a:rPr>
                <a:t>面鵟鷹</a:t>
              </a:r>
              <a:endParaRPr lang="en-US" altLang="zh-TW" sz="2800" dirty="0" smtClean="0">
                <a:solidFill>
                  <a:schemeClr val="accent5">
                    <a:lumMod val="75000"/>
                  </a:schemeClr>
                </a:solidFill>
              </a:endParaRPr>
            </a:p>
            <a:p>
              <a:pPr algn="ctr"/>
              <a:r>
                <a:rPr lang="zh-TW" altLang="en-US" sz="2800" dirty="0" smtClean="0">
                  <a:solidFill>
                    <a:schemeClr val="accent5">
                      <a:lumMod val="75000"/>
                    </a:schemeClr>
                  </a:solidFill>
                </a:rPr>
                <a:t>主要過境期</a:t>
              </a:r>
              <a:endParaRPr lang="zh-TW" altLang="en-US" sz="28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  <p:cxnSp>
          <p:nvCxnSpPr>
            <p:cNvPr id="37" name="直線單箭頭接點 36"/>
            <p:cNvCxnSpPr/>
            <p:nvPr/>
          </p:nvCxnSpPr>
          <p:spPr>
            <a:xfrm flipV="1">
              <a:off x="18955846" y="12840149"/>
              <a:ext cx="3007636" cy="1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單箭頭接點 73"/>
            <p:cNvCxnSpPr/>
            <p:nvPr/>
          </p:nvCxnSpPr>
          <p:spPr>
            <a:xfrm flipV="1">
              <a:off x="23882852" y="12837127"/>
              <a:ext cx="1584000" cy="3022"/>
            </a:xfrm>
            <a:prstGeom prst="straightConnector1">
              <a:avLst/>
            </a:prstGeom>
            <a:ln w="38100">
              <a:solidFill>
                <a:schemeClr val="accent1">
                  <a:lumMod val="75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矩形 92"/>
          <p:cNvSpPr/>
          <p:nvPr/>
        </p:nvSpPr>
        <p:spPr>
          <a:xfrm>
            <a:off x="1249680" y="31853336"/>
            <a:ext cx="136236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2019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年秋季過境猛禽種類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與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數量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1249680" y="40981854"/>
            <a:ext cx="133706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赤腹鷹與灰面鵟鷹每日過境數量與主要過境期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15321955" y="26032782"/>
            <a:ext cx="13623697" cy="644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赤腹鷹與灰面鵟鷹起鷹時間比較</a:t>
            </a: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15321955" y="29106030"/>
            <a:ext cx="13623697" cy="4636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defTabSz="4321175">
              <a:lnSpc>
                <a:spcPct val="150000"/>
              </a:lnSpc>
            </a:pPr>
            <a:r>
              <a:rPr lang="zh-TW" altLang="en-US" sz="4400" b="1" dirty="0" smtClean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建</a:t>
            </a:r>
            <a:r>
              <a:rPr lang="zh-TW" altLang="en-US" sz="4400" b="1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議</a:t>
            </a:r>
            <a:endParaRPr lang="en-US" altLang="zh-TW" sz="4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今年赤腹鷹及灰面鵟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鷹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數量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皆創歷年新高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，鷹況精采萬分。建議墾管處能夠培訓專業猛禽解說人員，並可增加解說海報、多種語言的解說摺頁等，讓民眾有機會更了解過境猛禽。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引入高倍望遠鏡以提高鷹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群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偵測與計數之效率。</a:t>
            </a:r>
            <a:endParaRPr lang="en-US" altLang="zh-TW" sz="3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39736"/>
              </p:ext>
            </p:extLst>
          </p:nvPr>
        </p:nvGraphicFramePr>
        <p:xfrm>
          <a:off x="16184881" y="13004304"/>
          <a:ext cx="11948160" cy="2021840"/>
        </p:xfrm>
        <a:graphic>
          <a:graphicData uri="http://schemas.openxmlformats.org/drawingml/2006/table">
            <a:tbl>
              <a:tblPr/>
              <a:tblGrid>
                <a:gridCol w="1769274">
                  <a:extLst>
                    <a:ext uri="{9D8B030D-6E8A-4147-A177-3AD203B41FA5}">
                      <a16:colId xmlns:a16="http://schemas.microsoft.com/office/drawing/2014/main" val="2886451493"/>
                    </a:ext>
                  </a:extLst>
                </a:gridCol>
                <a:gridCol w="1227356">
                  <a:extLst>
                    <a:ext uri="{9D8B030D-6E8A-4147-A177-3AD203B41FA5}">
                      <a16:colId xmlns:a16="http://schemas.microsoft.com/office/drawing/2014/main" val="2782531715"/>
                    </a:ext>
                  </a:extLst>
                </a:gridCol>
                <a:gridCol w="1578737">
                  <a:extLst>
                    <a:ext uri="{9D8B030D-6E8A-4147-A177-3AD203B41FA5}">
                      <a16:colId xmlns:a16="http://schemas.microsoft.com/office/drawing/2014/main" val="3463996980"/>
                    </a:ext>
                  </a:extLst>
                </a:gridCol>
                <a:gridCol w="1051668">
                  <a:extLst>
                    <a:ext uri="{9D8B030D-6E8A-4147-A177-3AD203B41FA5}">
                      <a16:colId xmlns:a16="http://schemas.microsoft.com/office/drawing/2014/main" val="2423684279"/>
                    </a:ext>
                  </a:extLst>
                </a:gridCol>
                <a:gridCol w="1094969">
                  <a:extLst>
                    <a:ext uri="{9D8B030D-6E8A-4147-A177-3AD203B41FA5}">
                      <a16:colId xmlns:a16="http://schemas.microsoft.com/office/drawing/2014/main" val="1049565974"/>
                    </a:ext>
                  </a:extLst>
                </a:gridCol>
                <a:gridCol w="174453">
                  <a:extLst>
                    <a:ext uri="{9D8B030D-6E8A-4147-A177-3AD203B41FA5}">
                      <a16:colId xmlns:a16="http://schemas.microsoft.com/office/drawing/2014/main" val="3869373198"/>
                    </a:ext>
                  </a:extLst>
                </a:gridCol>
                <a:gridCol w="1360978">
                  <a:extLst>
                    <a:ext uri="{9D8B030D-6E8A-4147-A177-3AD203B41FA5}">
                      <a16:colId xmlns:a16="http://schemas.microsoft.com/office/drawing/2014/main" val="4175677417"/>
                    </a:ext>
                  </a:extLst>
                </a:gridCol>
                <a:gridCol w="1410468">
                  <a:extLst>
                    <a:ext uri="{9D8B030D-6E8A-4147-A177-3AD203B41FA5}">
                      <a16:colId xmlns:a16="http://schemas.microsoft.com/office/drawing/2014/main" val="851897714"/>
                    </a:ext>
                  </a:extLst>
                </a:gridCol>
                <a:gridCol w="1052901">
                  <a:extLst>
                    <a:ext uri="{9D8B030D-6E8A-4147-A177-3AD203B41FA5}">
                      <a16:colId xmlns:a16="http://schemas.microsoft.com/office/drawing/2014/main" val="2085957250"/>
                    </a:ext>
                  </a:extLst>
                </a:gridCol>
                <a:gridCol w="1227356">
                  <a:extLst>
                    <a:ext uri="{9D8B030D-6E8A-4147-A177-3AD203B41FA5}">
                      <a16:colId xmlns:a16="http://schemas.microsoft.com/office/drawing/2014/main" val="1582784747"/>
                    </a:ext>
                  </a:extLst>
                </a:gridCol>
              </a:tblGrid>
              <a:tr h="505460">
                <a:tc>
                  <a:txBody>
                    <a:bodyPr/>
                    <a:lstStyle/>
                    <a:p>
                      <a:pPr algn="ctr"/>
                      <a:endParaRPr lang="zh-TW" sz="32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3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赤腹鷹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zh-TW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灰面鵟鷹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956053"/>
                  </a:ext>
                </a:extLst>
              </a:tr>
              <a:tr h="505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終止時間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x̅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SD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i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t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i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P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x̅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SD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i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t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i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P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084"/>
                  </a:ext>
                </a:extLst>
              </a:tr>
              <a:tr h="50546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12:00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15,374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10,853.3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2.44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&lt;0.05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5,946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3,605.2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1.94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0.09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216580"/>
                  </a:ext>
                </a:extLst>
              </a:tr>
              <a:tr h="505460"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14:00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16,393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10,745.0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3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6,332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3,408.5</a:t>
                      </a:r>
                      <a:endParaRPr lang="zh-TW" sz="3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744856"/>
                  </a:ext>
                </a:extLst>
              </a:tr>
            </a:tbl>
          </a:graphicData>
        </a:graphic>
      </p:graphicFrame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15321955" y="33379193"/>
            <a:ext cx="13623697" cy="4557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defTabSz="4321175">
              <a:lnSpc>
                <a:spcPct val="150000"/>
              </a:lnSpc>
            </a:pPr>
            <a:r>
              <a:rPr lang="zh-TW" altLang="en-US" sz="4400" b="1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參考文獻</a:t>
            </a:r>
            <a:endParaRPr lang="en-US" altLang="zh-TW" sz="4400" b="1" dirty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defTabSz="4321175">
              <a:lnSpc>
                <a:spcPct val="150000"/>
              </a:lnSpc>
            </a:pPr>
            <a:r>
              <a:rPr lang="zh-TW" altLang="zh-TW" sz="3600" dirty="0"/>
              <a:t>黃馨儀。</a:t>
            </a:r>
            <a:r>
              <a:rPr lang="en-US" altLang="zh-TW" sz="3600" dirty="0"/>
              <a:t>2016</a:t>
            </a:r>
            <a:r>
              <a:rPr lang="zh-TW" altLang="zh-TW" sz="3600" dirty="0"/>
              <a:t>。利用氣象雷達探討</a:t>
            </a:r>
            <a:r>
              <a:rPr lang="en-US" altLang="zh-TW" sz="3600" dirty="0"/>
              <a:t>2014</a:t>
            </a:r>
            <a:r>
              <a:rPr lang="zh-TW" altLang="zh-TW" sz="3600" dirty="0"/>
              <a:t>年和</a:t>
            </a:r>
            <a:r>
              <a:rPr lang="en-US" altLang="zh-TW" sz="3600" dirty="0"/>
              <a:t>2015</a:t>
            </a:r>
            <a:r>
              <a:rPr lang="zh-TW" altLang="zh-TW" sz="3600" dirty="0"/>
              <a:t>年秋季灰面</a:t>
            </a:r>
            <a:r>
              <a:rPr lang="zh-TW" altLang="zh-TW" sz="3600" dirty="0" smtClean="0"/>
              <a:t>鵟</a:t>
            </a:r>
            <a:r>
              <a:rPr lang="zh-TW" altLang="en-US" sz="3600" dirty="0"/>
              <a:t> </a:t>
            </a:r>
            <a:endParaRPr lang="en-US" altLang="zh-TW" sz="3600" dirty="0" smtClean="0"/>
          </a:p>
          <a:p>
            <a:pPr defTabSz="4321175">
              <a:lnSpc>
                <a:spcPct val="150000"/>
              </a:lnSpc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 </a:t>
            </a:r>
            <a:r>
              <a:rPr lang="zh-TW" altLang="zh-TW" sz="3600" dirty="0" smtClean="0"/>
              <a:t>鷹</a:t>
            </a:r>
            <a:r>
              <a:rPr lang="zh-TW" altLang="zh-TW" sz="3600" dirty="0"/>
              <a:t>在恆春半島的遷徙模式</a:t>
            </a:r>
            <a:r>
              <a:rPr lang="zh-TW" altLang="zh-TW" sz="3600" dirty="0" smtClean="0"/>
              <a:t>。屏東</a:t>
            </a:r>
            <a:r>
              <a:rPr lang="zh-TW" altLang="zh-TW" sz="3600" dirty="0"/>
              <a:t>科技大學野生動物保育</a:t>
            </a:r>
            <a:r>
              <a:rPr lang="zh-TW" altLang="zh-TW" sz="3600" dirty="0" smtClean="0"/>
              <a:t>研</a:t>
            </a:r>
            <a:r>
              <a:rPr lang="zh-TW" altLang="en-US" sz="3600" dirty="0" smtClean="0"/>
              <a:t>  </a:t>
            </a:r>
            <a:endParaRPr lang="en-US" altLang="zh-TW" sz="3600" dirty="0" smtClean="0"/>
          </a:p>
          <a:p>
            <a:pPr defTabSz="4321175">
              <a:lnSpc>
                <a:spcPct val="150000"/>
              </a:lnSpc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 </a:t>
            </a:r>
            <a:r>
              <a:rPr lang="zh-TW" altLang="zh-TW" sz="3600" dirty="0" smtClean="0"/>
              <a:t>究</a:t>
            </a:r>
            <a:r>
              <a:rPr lang="zh-TW" altLang="zh-TW" sz="3600" dirty="0"/>
              <a:t>所碩士論文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pPr defTabSz="4321175">
              <a:lnSpc>
                <a:spcPct val="150000"/>
              </a:lnSpc>
              <a:spcBef>
                <a:spcPct val="20000"/>
              </a:spcBef>
            </a:pPr>
            <a:r>
              <a:rPr lang="zh-TW" altLang="zh-TW" sz="3600" dirty="0"/>
              <a:t>郭貴嵐。</a:t>
            </a:r>
            <a:r>
              <a:rPr lang="en-US" altLang="zh-TW" sz="3600" dirty="0"/>
              <a:t>2015</a:t>
            </a:r>
            <a:r>
              <a:rPr lang="zh-TW" altLang="zh-TW" sz="3600" dirty="0"/>
              <a:t>。利用氣象雷達探討恆春半島</a:t>
            </a:r>
            <a:r>
              <a:rPr lang="en-US" altLang="zh-TW" sz="3600" dirty="0"/>
              <a:t>2014</a:t>
            </a:r>
            <a:r>
              <a:rPr lang="zh-TW" altLang="zh-TW" sz="3600" dirty="0"/>
              <a:t>年秋季赤腹</a:t>
            </a:r>
            <a:r>
              <a:rPr lang="zh-TW" altLang="zh-TW" sz="3600" dirty="0" smtClean="0"/>
              <a:t>鷹</a:t>
            </a:r>
            <a:endParaRPr lang="en-US" altLang="zh-TW" sz="3600" dirty="0" smtClean="0"/>
          </a:p>
          <a:p>
            <a:pPr defTabSz="4321175">
              <a:lnSpc>
                <a:spcPct val="150000"/>
              </a:lnSpc>
              <a:spcBef>
                <a:spcPct val="20000"/>
              </a:spcBef>
            </a:pPr>
            <a:r>
              <a:rPr lang="zh-TW" altLang="en-US" sz="3600" dirty="0"/>
              <a:t> </a:t>
            </a:r>
            <a:r>
              <a:rPr lang="zh-TW" altLang="en-US" sz="3600" dirty="0" smtClean="0"/>
              <a:t>      </a:t>
            </a:r>
            <a:r>
              <a:rPr lang="zh-TW" altLang="zh-TW" sz="3600" dirty="0" smtClean="0"/>
              <a:t>之</a:t>
            </a:r>
            <a:r>
              <a:rPr lang="zh-TW" altLang="zh-TW" sz="3600" dirty="0"/>
              <a:t>遷徙模式</a:t>
            </a:r>
            <a:r>
              <a:rPr lang="zh-TW" altLang="zh-TW" sz="3600" dirty="0" smtClean="0"/>
              <a:t>。屏東</a:t>
            </a:r>
            <a:r>
              <a:rPr lang="zh-TW" altLang="zh-TW" sz="3600" dirty="0"/>
              <a:t>科技大學野生動物保育研究所</a:t>
            </a:r>
            <a:r>
              <a:rPr lang="zh-TW" altLang="zh-TW" sz="3600" dirty="0" smtClean="0"/>
              <a:t>碩士</a:t>
            </a:r>
            <a:r>
              <a:rPr lang="zh-TW" altLang="en-US" sz="3600" dirty="0" smtClean="0"/>
              <a:t>論</a:t>
            </a:r>
            <a:r>
              <a:rPr lang="zh-TW" altLang="zh-TW" sz="3600" dirty="0" smtClean="0"/>
              <a:t>文</a:t>
            </a:r>
            <a:r>
              <a:rPr lang="zh-TW" altLang="zh-TW" sz="3600" dirty="0"/>
              <a:t>。</a:t>
            </a:r>
          </a:p>
          <a:p>
            <a:pPr defTabSz="4321175">
              <a:lnSpc>
                <a:spcPct val="150000"/>
              </a:lnSpc>
              <a:spcBef>
                <a:spcPct val="20000"/>
              </a:spcBef>
            </a:pPr>
            <a:endParaRPr lang="en-US" altLang="zh-TW" sz="3200" dirty="0" smtClean="0"/>
          </a:p>
          <a:p>
            <a:pPr defTabSz="4321175">
              <a:lnSpc>
                <a:spcPct val="150000"/>
              </a:lnSpc>
              <a:spcBef>
                <a:spcPct val="20000"/>
              </a:spcBef>
            </a:pPr>
            <a:endParaRPr lang="en-US" altLang="zh-TW" sz="3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15321955" y="26641297"/>
            <a:ext cx="13623697" cy="257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32054" tIns="216027" rIns="432054" bIns="216027"/>
          <a:lstStyle/>
          <a:p>
            <a:pPr marL="571500" indent="-5715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赤腹鷹的起鷹時間顯著較灰面鵟鷹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晚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圖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3)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這可能與不同物種對熱上升氣流的</a:t>
            </a: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依賴</a:t>
            </a:r>
            <a:r>
              <a:rPr lang="zh-TW" altLang="en-US" sz="36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程度不同有關</a:t>
            </a: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r>
              <a:rPr lang="zh-TW" altLang="en-US" sz="36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一般而言，體型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小、翼展</a:t>
            </a: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短</a:t>
            </a:r>
            <a:r>
              <a:rPr lang="zh-TW" altLang="en-US" sz="36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的猛</a:t>
            </a:r>
            <a:r>
              <a:rPr lang="zh-TW" altLang="en-US" sz="36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禽</a:t>
            </a:r>
            <a:r>
              <a:rPr lang="zh-TW" altLang="en-US" sz="360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對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熱上升氣流的依賴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程度較高；反之則較低。</a:t>
            </a:r>
            <a:endParaRPr lang="en-US" altLang="zh-TW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15707559" y="38642585"/>
            <a:ext cx="13715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321175">
              <a:lnSpc>
                <a:spcPct val="150000"/>
              </a:lnSpc>
            </a:pPr>
            <a:r>
              <a:rPr lang="zh-TW" altLang="en-US" sz="4400" b="1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謝誌</a:t>
            </a:r>
            <a:endParaRPr lang="en-US" altLang="zh-TW" sz="4400" b="1" dirty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 defTabSz="4321175">
              <a:lnSpc>
                <a:spcPct val="150000"/>
              </a:lnSpc>
            </a:pPr>
            <a:r>
              <a:rPr lang="zh-TW" altLang="en-US" sz="4400" b="1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　</a:t>
            </a:r>
            <a:r>
              <a:rPr lang="zh-TW" altLang="en-US" sz="3600" dirty="0"/>
              <a:t>感謝墾丁國家公園管理處之經費</a:t>
            </a:r>
            <a:r>
              <a:rPr lang="zh-TW" altLang="en-US" sz="3600" dirty="0" smtClean="0"/>
              <a:t>支持。由衷感謝蔡乙榮、</a:t>
            </a:r>
            <a:r>
              <a:rPr lang="zh-TW" altLang="en-US" sz="3600" dirty="0"/>
              <a:t>李怡慧及</a:t>
            </a:r>
            <a:r>
              <a:rPr lang="zh-TW" altLang="en-US" sz="3600" dirty="0" smtClean="0"/>
              <a:t>賴敏宜等協助</a:t>
            </a:r>
            <a:r>
              <a:rPr lang="zh-TW" altLang="en-US" sz="3600" dirty="0"/>
              <a:t>調查</a:t>
            </a:r>
            <a:r>
              <a:rPr lang="zh-TW" altLang="en-US" sz="3600" dirty="0" smtClean="0"/>
              <a:t>工作與對後輩的指教。感謝台灣猛禽研究會提供部分經費及人力支援。</a:t>
            </a: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80" y="24511310"/>
            <a:ext cx="14072275" cy="73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34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論文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855</Words>
  <Application>Microsoft Office PowerPoint</Application>
  <PresentationFormat>自訂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宇容 鄭</dc:creator>
  <cp:lastModifiedBy>USER</cp:lastModifiedBy>
  <cp:revision>74</cp:revision>
  <dcterms:created xsi:type="dcterms:W3CDTF">2019-12-24T02:29:52Z</dcterms:created>
  <dcterms:modified xsi:type="dcterms:W3CDTF">2019-12-27T14:13:03Z</dcterms:modified>
</cp:coreProperties>
</file>