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zh-TW"/>
    </a:defPPr>
    <a:lvl1pPr marL="0" algn="l" defTabSz="914002" rtl="0" eaLnBrk="1" latinLnBrk="0" hangingPunct="1">
      <a:defRPr sz="1799" kern="1200">
        <a:solidFill>
          <a:schemeClr val="tx1"/>
        </a:solidFill>
        <a:latin typeface="+mn-lt"/>
        <a:ea typeface="+mn-ea"/>
        <a:cs typeface="+mn-cs"/>
      </a:defRPr>
    </a:lvl1pPr>
    <a:lvl2pPr marL="457001" algn="l" defTabSz="914002" rtl="0" eaLnBrk="1" latinLnBrk="0" hangingPunct="1">
      <a:defRPr sz="1799" kern="1200">
        <a:solidFill>
          <a:schemeClr val="tx1"/>
        </a:solidFill>
        <a:latin typeface="+mn-lt"/>
        <a:ea typeface="+mn-ea"/>
        <a:cs typeface="+mn-cs"/>
      </a:defRPr>
    </a:lvl2pPr>
    <a:lvl3pPr marL="914002" algn="l" defTabSz="914002" rtl="0" eaLnBrk="1" latinLnBrk="0" hangingPunct="1">
      <a:defRPr sz="1799" kern="1200">
        <a:solidFill>
          <a:schemeClr val="tx1"/>
        </a:solidFill>
        <a:latin typeface="+mn-lt"/>
        <a:ea typeface="+mn-ea"/>
        <a:cs typeface="+mn-cs"/>
      </a:defRPr>
    </a:lvl3pPr>
    <a:lvl4pPr marL="1371003" algn="l" defTabSz="914002" rtl="0" eaLnBrk="1" latinLnBrk="0" hangingPunct="1">
      <a:defRPr sz="1799" kern="1200">
        <a:solidFill>
          <a:schemeClr val="tx1"/>
        </a:solidFill>
        <a:latin typeface="+mn-lt"/>
        <a:ea typeface="+mn-ea"/>
        <a:cs typeface="+mn-cs"/>
      </a:defRPr>
    </a:lvl4pPr>
    <a:lvl5pPr marL="1828004" algn="l" defTabSz="914002" rtl="0" eaLnBrk="1" latinLnBrk="0" hangingPunct="1">
      <a:defRPr sz="1799" kern="1200">
        <a:solidFill>
          <a:schemeClr val="tx1"/>
        </a:solidFill>
        <a:latin typeface="+mn-lt"/>
        <a:ea typeface="+mn-ea"/>
        <a:cs typeface="+mn-cs"/>
      </a:defRPr>
    </a:lvl5pPr>
    <a:lvl6pPr marL="2285005" algn="l" defTabSz="914002" rtl="0" eaLnBrk="1" latinLnBrk="0" hangingPunct="1">
      <a:defRPr sz="1799" kern="1200">
        <a:solidFill>
          <a:schemeClr val="tx1"/>
        </a:solidFill>
        <a:latin typeface="+mn-lt"/>
        <a:ea typeface="+mn-ea"/>
        <a:cs typeface="+mn-cs"/>
      </a:defRPr>
    </a:lvl6pPr>
    <a:lvl7pPr marL="2742005" algn="l" defTabSz="914002" rtl="0" eaLnBrk="1" latinLnBrk="0" hangingPunct="1">
      <a:defRPr sz="1799" kern="1200">
        <a:solidFill>
          <a:schemeClr val="tx1"/>
        </a:solidFill>
        <a:latin typeface="+mn-lt"/>
        <a:ea typeface="+mn-ea"/>
        <a:cs typeface="+mn-cs"/>
      </a:defRPr>
    </a:lvl7pPr>
    <a:lvl8pPr marL="3199006" algn="l" defTabSz="914002" rtl="0" eaLnBrk="1" latinLnBrk="0" hangingPunct="1">
      <a:defRPr sz="1799" kern="1200">
        <a:solidFill>
          <a:schemeClr val="tx1"/>
        </a:solidFill>
        <a:latin typeface="+mn-lt"/>
        <a:ea typeface="+mn-ea"/>
        <a:cs typeface="+mn-cs"/>
      </a:defRPr>
    </a:lvl8pPr>
    <a:lvl9pPr marL="3656007" algn="l" defTabSz="914002" rtl="0" eaLnBrk="1" latinLnBrk="0" hangingPunct="1">
      <a:defRPr sz="1799"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autoAdjust="0"/>
    <p:restoredTop sz="94660"/>
  </p:normalViewPr>
  <p:slideViewPr>
    <p:cSldViewPr snapToGrid="0">
      <p:cViewPr varScale="1">
        <p:scale>
          <a:sx n="49" d="100"/>
          <a:sy n="49" d="100"/>
        </p:scale>
        <p:origin x="2024"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859" indent="0" algn="ctr">
              <a:buNone/>
              <a:defRPr sz="1500"/>
            </a:lvl2pPr>
            <a:lvl3pPr marL="685717" indent="0" algn="ctr">
              <a:buNone/>
              <a:defRPr sz="1350"/>
            </a:lvl3pPr>
            <a:lvl4pPr marL="1028576" indent="0" algn="ctr">
              <a:buNone/>
              <a:defRPr sz="1200"/>
            </a:lvl4pPr>
            <a:lvl5pPr marL="1371435" indent="0" algn="ctr">
              <a:buNone/>
              <a:defRPr sz="1200"/>
            </a:lvl5pPr>
            <a:lvl6pPr marL="1714293" indent="0" algn="ctr">
              <a:buNone/>
              <a:defRPr sz="1200"/>
            </a:lvl6pPr>
            <a:lvl7pPr marL="2057152" indent="0" algn="ctr">
              <a:buNone/>
              <a:defRPr sz="1200"/>
            </a:lvl7pPr>
            <a:lvl8pPr marL="2400010" indent="0" algn="ctr">
              <a:buNone/>
              <a:defRPr sz="1200"/>
            </a:lvl8pPr>
            <a:lvl9pPr marL="2742869" indent="0" algn="ctr">
              <a:buNone/>
              <a:defRPr sz="12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6F6C9FBE-21D9-4FAA-9288-A5C316AFD519}" type="datetimeFigureOut">
              <a:rPr lang="zh-TW" altLang="en-US" smtClean="0"/>
              <a:t>2015/12/10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E3927FA5-C99A-4DDC-AA97-7F09664E0491}" type="slidenum">
              <a:rPr lang="zh-TW" altLang="en-US" smtClean="0"/>
              <a:t>‹#›</a:t>
            </a:fld>
            <a:endParaRPr lang="zh-TW" altLang="en-US"/>
          </a:p>
        </p:txBody>
      </p:sp>
    </p:spTree>
    <p:extLst>
      <p:ext uri="{BB962C8B-B14F-4D97-AF65-F5344CB8AC3E}">
        <p14:creationId xmlns:p14="http://schemas.microsoft.com/office/powerpoint/2010/main" val="1083542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6F6C9FBE-21D9-4FAA-9288-A5C316AFD519}" type="datetimeFigureOut">
              <a:rPr lang="zh-TW" altLang="en-US" smtClean="0"/>
              <a:t>2015/12/10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E3927FA5-C99A-4DDC-AA97-7F09664E0491}" type="slidenum">
              <a:rPr lang="zh-TW" altLang="en-US" smtClean="0"/>
              <a:t>‹#›</a:t>
            </a:fld>
            <a:endParaRPr lang="zh-TW" altLang="en-US"/>
          </a:p>
        </p:txBody>
      </p:sp>
    </p:spTree>
    <p:extLst>
      <p:ext uri="{BB962C8B-B14F-4D97-AF65-F5344CB8AC3E}">
        <p14:creationId xmlns:p14="http://schemas.microsoft.com/office/powerpoint/2010/main" val="370235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6F6C9FBE-21D9-4FAA-9288-A5C316AFD519}" type="datetimeFigureOut">
              <a:rPr lang="zh-TW" altLang="en-US" smtClean="0"/>
              <a:t>2015/12/10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E3927FA5-C99A-4DDC-AA97-7F09664E0491}" type="slidenum">
              <a:rPr lang="zh-TW" altLang="en-US" smtClean="0"/>
              <a:t>‹#›</a:t>
            </a:fld>
            <a:endParaRPr lang="zh-TW" altLang="en-US"/>
          </a:p>
        </p:txBody>
      </p:sp>
    </p:spTree>
    <p:extLst>
      <p:ext uri="{BB962C8B-B14F-4D97-AF65-F5344CB8AC3E}">
        <p14:creationId xmlns:p14="http://schemas.microsoft.com/office/powerpoint/2010/main" val="3155248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6F6C9FBE-21D9-4FAA-9288-A5C316AFD519}" type="datetimeFigureOut">
              <a:rPr lang="zh-TW" altLang="en-US" smtClean="0"/>
              <a:t>2015/12/10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E3927FA5-C99A-4DDC-AA97-7F09664E0491}" type="slidenum">
              <a:rPr lang="zh-TW" altLang="en-US" smtClean="0"/>
              <a:t>‹#›</a:t>
            </a:fld>
            <a:endParaRPr lang="zh-TW" altLang="en-US"/>
          </a:p>
        </p:txBody>
      </p:sp>
    </p:spTree>
    <p:extLst>
      <p:ext uri="{BB962C8B-B14F-4D97-AF65-F5344CB8AC3E}">
        <p14:creationId xmlns:p14="http://schemas.microsoft.com/office/powerpoint/2010/main" val="3476920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467917" y="2469624"/>
            <a:ext cx="5915025" cy="4120620"/>
          </a:xfrm>
        </p:spPr>
        <p:txBody>
          <a:bodyPr anchor="b"/>
          <a:lstStyle>
            <a:lvl1pPr>
              <a:defRPr sz="450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467917" y="6629227"/>
            <a:ext cx="5915025" cy="2166937"/>
          </a:xfrm>
        </p:spPr>
        <p:txBody>
          <a:bodyPr/>
          <a:lstStyle>
            <a:lvl1pPr marL="0" indent="0">
              <a:buNone/>
              <a:defRPr sz="1800">
                <a:solidFill>
                  <a:schemeClr val="tx1"/>
                </a:solidFill>
              </a:defRPr>
            </a:lvl1pPr>
            <a:lvl2pPr marL="342859" indent="0">
              <a:buNone/>
              <a:defRPr sz="1500">
                <a:solidFill>
                  <a:schemeClr val="tx1">
                    <a:tint val="75000"/>
                  </a:schemeClr>
                </a:solidFill>
              </a:defRPr>
            </a:lvl2pPr>
            <a:lvl3pPr marL="685717" indent="0">
              <a:buNone/>
              <a:defRPr sz="1350">
                <a:solidFill>
                  <a:schemeClr val="tx1">
                    <a:tint val="75000"/>
                  </a:schemeClr>
                </a:solidFill>
              </a:defRPr>
            </a:lvl3pPr>
            <a:lvl4pPr marL="1028576" indent="0">
              <a:buNone/>
              <a:defRPr sz="1200">
                <a:solidFill>
                  <a:schemeClr val="tx1">
                    <a:tint val="75000"/>
                  </a:schemeClr>
                </a:solidFill>
              </a:defRPr>
            </a:lvl4pPr>
            <a:lvl5pPr marL="1371435" indent="0">
              <a:buNone/>
              <a:defRPr sz="1200">
                <a:solidFill>
                  <a:schemeClr val="tx1">
                    <a:tint val="75000"/>
                  </a:schemeClr>
                </a:solidFill>
              </a:defRPr>
            </a:lvl5pPr>
            <a:lvl6pPr marL="1714293" indent="0">
              <a:buNone/>
              <a:defRPr sz="1200">
                <a:solidFill>
                  <a:schemeClr val="tx1">
                    <a:tint val="75000"/>
                  </a:schemeClr>
                </a:solidFill>
              </a:defRPr>
            </a:lvl6pPr>
            <a:lvl7pPr marL="2057152" indent="0">
              <a:buNone/>
              <a:defRPr sz="1200">
                <a:solidFill>
                  <a:schemeClr val="tx1">
                    <a:tint val="75000"/>
                  </a:schemeClr>
                </a:solidFill>
              </a:defRPr>
            </a:lvl7pPr>
            <a:lvl8pPr marL="2400010" indent="0">
              <a:buNone/>
              <a:defRPr sz="1200">
                <a:solidFill>
                  <a:schemeClr val="tx1">
                    <a:tint val="75000"/>
                  </a:schemeClr>
                </a:solidFill>
              </a:defRPr>
            </a:lvl8pPr>
            <a:lvl9pPr marL="2742869" indent="0">
              <a:buNone/>
              <a:defRPr sz="12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6F6C9FBE-21D9-4FAA-9288-A5C316AFD519}" type="datetimeFigureOut">
              <a:rPr lang="zh-TW" altLang="en-US" smtClean="0"/>
              <a:t>2015/12/10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E3927FA5-C99A-4DDC-AA97-7F09664E0491}" type="slidenum">
              <a:rPr lang="zh-TW" altLang="en-US" smtClean="0"/>
              <a:t>‹#›</a:t>
            </a:fld>
            <a:endParaRPr lang="zh-TW" altLang="en-US"/>
          </a:p>
        </p:txBody>
      </p:sp>
    </p:spTree>
    <p:extLst>
      <p:ext uri="{BB962C8B-B14F-4D97-AF65-F5344CB8AC3E}">
        <p14:creationId xmlns:p14="http://schemas.microsoft.com/office/powerpoint/2010/main" val="1791092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6F6C9FBE-21D9-4FAA-9288-A5C316AFD519}" type="datetimeFigureOut">
              <a:rPr lang="zh-TW" altLang="en-US" smtClean="0"/>
              <a:t>2015/12/10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E3927FA5-C99A-4DDC-AA97-7F09664E0491}" type="slidenum">
              <a:rPr lang="zh-TW" altLang="en-US" smtClean="0"/>
              <a:t>‹#›</a:t>
            </a:fld>
            <a:endParaRPr lang="zh-TW" altLang="en-US"/>
          </a:p>
        </p:txBody>
      </p:sp>
    </p:spTree>
    <p:extLst>
      <p:ext uri="{BB962C8B-B14F-4D97-AF65-F5344CB8AC3E}">
        <p14:creationId xmlns:p14="http://schemas.microsoft.com/office/powerpoint/2010/main" val="3732026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472382" y="527405"/>
            <a:ext cx="5915025" cy="1914702"/>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472382" y="2428348"/>
            <a:ext cx="2901255" cy="1190095"/>
          </a:xfrm>
        </p:spPr>
        <p:txBody>
          <a:bodyPr anchor="b"/>
          <a:lstStyle>
            <a:lvl1pPr marL="0" indent="0">
              <a:buNone/>
              <a:defRPr sz="1800" b="1"/>
            </a:lvl1pPr>
            <a:lvl2pPr marL="342859" indent="0">
              <a:buNone/>
              <a:defRPr sz="1500" b="1"/>
            </a:lvl2pPr>
            <a:lvl3pPr marL="685717" indent="0">
              <a:buNone/>
              <a:defRPr sz="1350" b="1"/>
            </a:lvl3pPr>
            <a:lvl4pPr marL="1028576" indent="0">
              <a:buNone/>
              <a:defRPr sz="1200" b="1"/>
            </a:lvl4pPr>
            <a:lvl5pPr marL="1371435" indent="0">
              <a:buNone/>
              <a:defRPr sz="1200" b="1"/>
            </a:lvl5pPr>
            <a:lvl6pPr marL="1714293" indent="0">
              <a:buNone/>
              <a:defRPr sz="1200" b="1"/>
            </a:lvl6pPr>
            <a:lvl7pPr marL="2057152" indent="0">
              <a:buNone/>
              <a:defRPr sz="1200" b="1"/>
            </a:lvl7pPr>
            <a:lvl8pPr marL="2400010" indent="0">
              <a:buNone/>
              <a:defRPr sz="1200" b="1"/>
            </a:lvl8pPr>
            <a:lvl9pPr marL="2742869" indent="0">
              <a:buNone/>
              <a:defRPr sz="1200" b="1"/>
            </a:lvl9pPr>
          </a:lstStyle>
          <a:p>
            <a:pPr lvl="0"/>
            <a:r>
              <a:rPr lang="zh-TW" altLang="en-US" smtClean="0"/>
              <a:t>按一下以編輯母片文字樣式</a:t>
            </a:r>
          </a:p>
        </p:txBody>
      </p:sp>
      <p:sp>
        <p:nvSpPr>
          <p:cNvPr id="4" name="Content Placeholder 3"/>
          <p:cNvSpPr>
            <a:spLocks noGrp="1"/>
          </p:cNvSpPr>
          <p:nvPr>
            <p:ph sz="half" idx="2"/>
          </p:nvPr>
        </p:nvSpPr>
        <p:spPr>
          <a:xfrm>
            <a:off x="472382" y="3618443"/>
            <a:ext cx="2901255" cy="532218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3471864" y="2428348"/>
            <a:ext cx="2915543" cy="1190095"/>
          </a:xfrm>
        </p:spPr>
        <p:txBody>
          <a:bodyPr anchor="b"/>
          <a:lstStyle>
            <a:lvl1pPr marL="0" indent="0">
              <a:buNone/>
              <a:defRPr sz="1800" b="1"/>
            </a:lvl1pPr>
            <a:lvl2pPr marL="342859" indent="0">
              <a:buNone/>
              <a:defRPr sz="1500" b="1"/>
            </a:lvl2pPr>
            <a:lvl3pPr marL="685717" indent="0">
              <a:buNone/>
              <a:defRPr sz="1350" b="1"/>
            </a:lvl3pPr>
            <a:lvl4pPr marL="1028576" indent="0">
              <a:buNone/>
              <a:defRPr sz="1200" b="1"/>
            </a:lvl4pPr>
            <a:lvl5pPr marL="1371435" indent="0">
              <a:buNone/>
              <a:defRPr sz="1200" b="1"/>
            </a:lvl5pPr>
            <a:lvl6pPr marL="1714293" indent="0">
              <a:buNone/>
              <a:defRPr sz="1200" b="1"/>
            </a:lvl6pPr>
            <a:lvl7pPr marL="2057152" indent="0">
              <a:buNone/>
              <a:defRPr sz="1200" b="1"/>
            </a:lvl7pPr>
            <a:lvl8pPr marL="2400010" indent="0">
              <a:buNone/>
              <a:defRPr sz="1200" b="1"/>
            </a:lvl8pPr>
            <a:lvl9pPr marL="2742869" indent="0">
              <a:buNone/>
              <a:defRPr sz="1200" b="1"/>
            </a:lvl9pPr>
          </a:lstStyle>
          <a:p>
            <a:pPr lvl="0"/>
            <a:r>
              <a:rPr lang="zh-TW" altLang="en-US" smtClean="0"/>
              <a:t>按一下以編輯母片文字樣式</a:t>
            </a:r>
          </a:p>
        </p:txBody>
      </p:sp>
      <p:sp>
        <p:nvSpPr>
          <p:cNvPr id="6" name="Content Placeholder 5"/>
          <p:cNvSpPr>
            <a:spLocks noGrp="1"/>
          </p:cNvSpPr>
          <p:nvPr>
            <p:ph sz="quarter" idx="4"/>
          </p:nvPr>
        </p:nvSpPr>
        <p:spPr>
          <a:xfrm>
            <a:off x="3471864" y="3618443"/>
            <a:ext cx="2915543" cy="532218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6F6C9FBE-21D9-4FAA-9288-A5C316AFD519}" type="datetimeFigureOut">
              <a:rPr lang="zh-TW" altLang="en-US" smtClean="0"/>
              <a:t>2015/12/10</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E3927FA5-C99A-4DDC-AA97-7F09664E0491}" type="slidenum">
              <a:rPr lang="zh-TW" altLang="en-US" smtClean="0"/>
              <a:t>‹#›</a:t>
            </a:fld>
            <a:endParaRPr lang="zh-TW" altLang="en-US"/>
          </a:p>
        </p:txBody>
      </p:sp>
    </p:spTree>
    <p:extLst>
      <p:ext uri="{BB962C8B-B14F-4D97-AF65-F5344CB8AC3E}">
        <p14:creationId xmlns:p14="http://schemas.microsoft.com/office/powerpoint/2010/main" val="2715641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6F6C9FBE-21D9-4FAA-9288-A5C316AFD519}" type="datetimeFigureOut">
              <a:rPr lang="zh-TW" altLang="en-US" smtClean="0"/>
              <a:t>2015/12/10</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E3927FA5-C99A-4DDC-AA97-7F09664E0491}" type="slidenum">
              <a:rPr lang="zh-TW" altLang="en-US" smtClean="0"/>
              <a:t>‹#›</a:t>
            </a:fld>
            <a:endParaRPr lang="zh-TW" altLang="en-US"/>
          </a:p>
        </p:txBody>
      </p:sp>
    </p:spTree>
    <p:extLst>
      <p:ext uri="{BB962C8B-B14F-4D97-AF65-F5344CB8AC3E}">
        <p14:creationId xmlns:p14="http://schemas.microsoft.com/office/powerpoint/2010/main" val="4156694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6C9FBE-21D9-4FAA-9288-A5C316AFD519}" type="datetimeFigureOut">
              <a:rPr lang="zh-TW" altLang="en-US" smtClean="0"/>
              <a:t>2015/12/10</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E3927FA5-C99A-4DDC-AA97-7F09664E0491}" type="slidenum">
              <a:rPr lang="zh-TW" altLang="en-US" smtClean="0"/>
              <a:t>‹#›</a:t>
            </a:fld>
            <a:endParaRPr lang="zh-TW" altLang="en-US"/>
          </a:p>
        </p:txBody>
      </p:sp>
    </p:spTree>
    <p:extLst>
      <p:ext uri="{BB962C8B-B14F-4D97-AF65-F5344CB8AC3E}">
        <p14:creationId xmlns:p14="http://schemas.microsoft.com/office/powerpoint/2010/main" val="3631979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2915544" y="1426284"/>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472381" y="2971801"/>
            <a:ext cx="2211884" cy="5505627"/>
          </a:xfrm>
        </p:spPr>
        <p:txBody>
          <a:bodyPr/>
          <a:lstStyle>
            <a:lvl1pPr marL="0" indent="0">
              <a:buNone/>
              <a:defRPr sz="1200"/>
            </a:lvl1pPr>
            <a:lvl2pPr marL="342859" indent="0">
              <a:buNone/>
              <a:defRPr sz="1050"/>
            </a:lvl2pPr>
            <a:lvl3pPr marL="685717" indent="0">
              <a:buNone/>
              <a:defRPr sz="900"/>
            </a:lvl3pPr>
            <a:lvl4pPr marL="1028576" indent="0">
              <a:buNone/>
              <a:defRPr sz="750"/>
            </a:lvl4pPr>
            <a:lvl5pPr marL="1371435" indent="0">
              <a:buNone/>
              <a:defRPr sz="750"/>
            </a:lvl5pPr>
            <a:lvl6pPr marL="1714293" indent="0">
              <a:buNone/>
              <a:defRPr sz="750"/>
            </a:lvl6pPr>
            <a:lvl7pPr marL="2057152" indent="0">
              <a:buNone/>
              <a:defRPr sz="750"/>
            </a:lvl7pPr>
            <a:lvl8pPr marL="2400010" indent="0">
              <a:buNone/>
              <a:defRPr sz="750"/>
            </a:lvl8pPr>
            <a:lvl9pPr marL="2742869" indent="0">
              <a:buNone/>
              <a:defRPr sz="75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6F6C9FBE-21D9-4FAA-9288-A5C316AFD519}" type="datetimeFigureOut">
              <a:rPr lang="zh-TW" altLang="en-US" smtClean="0"/>
              <a:t>2015/12/10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E3927FA5-C99A-4DDC-AA97-7F09664E0491}" type="slidenum">
              <a:rPr lang="zh-TW" altLang="en-US" smtClean="0"/>
              <a:t>‹#›</a:t>
            </a:fld>
            <a:endParaRPr lang="zh-TW" altLang="en-US"/>
          </a:p>
        </p:txBody>
      </p:sp>
    </p:spTree>
    <p:extLst>
      <p:ext uri="{BB962C8B-B14F-4D97-AF65-F5344CB8AC3E}">
        <p14:creationId xmlns:p14="http://schemas.microsoft.com/office/powerpoint/2010/main" val="362008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2915544" y="1426284"/>
            <a:ext cx="3471863" cy="7039681"/>
          </a:xfrm>
        </p:spPr>
        <p:txBody>
          <a:bodyPr anchor="t"/>
          <a:lstStyle>
            <a:lvl1pPr marL="0" indent="0">
              <a:buNone/>
              <a:defRPr sz="2400"/>
            </a:lvl1pPr>
            <a:lvl2pPr marL="342859" indent="0">
              <a:buNone/>
              <a:defRPr sz="2100"/>
            </a:lvl2pPr>
            <a:lvl3pPr marL="685717" indent="0">
              <a:buNone/>
              <a:defRPr sz="1800"/>
            </a:lvl3pPr>
            <a:lvl4pPr marL="1028576" indent="0">
              <a:buNone/>
              <a:defRPr sz="1500"/>
            </a:lvl4pPr>
            <a:lvl5pPr marL="1371435" indent="0">
              <a:buNone/>
              <a:defRPr sz="1500"/>
            </a:lvl5pPr>
            <a:lvl6pPr marL="1714293" indent="0">
              <a:buNone/>
              <a:defRPr sz="1500"/>
            </a:lvl6pPr>
            <a:lvl7pPr marL="2057152" indent="0">
              <a:buNone/>
              <a:defRPr sz="1500"/>
            </a:lvl7pPr>
            <a:lvl8pPr marL="2400010" indent="0">
              <a:buNone/>
              <a:defRPr sz="1500"/>
            </a:lvl8pPr>
            <a:lvl9pPr marL="2742869" indent="0">
              <a:buNone/>
              <a:defRPr sz="15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472381" y="2971801"/>
            <a:ext cx="2211884" cy="5505627"/>
          </a:xfrm>
        </p:spPr>
        <p:txBody>
          <a:bodyPr/>
          <a:lstStyle>
            <a:lvl1pPr marL="0" indent="0">
              <a:buNone/>
              <a:defRPr sz="1200"/>
            </a:lvl1pPr>
            <a:lvl2pPr marL="342859" indent="0">
              <a:buNone/>
              <a:defRPr sz="1050"/>
            </a:lvl2pPr>
            <a:lvl3pPr marL="685717" indent="0">
              <a:buNone/>
              <a:defRPr sz="900"/>
            </a:lvl3pPr>
            <a:lvl4pPr marL="1028576" indent="0">
              <a:buNone/>
              <a:defRPr sz="750"/>
            </a:lvl4pPr>
            <a:lvl5pPr marL="1371435" indent="0">
              <a:buNone/>
              <a:defRPr sz="750"/>
            </a:lvl5pPr>
            <a:lvl6pPr marL="1714293" indent="0">
              <a:buNone/>
              <a:defRPr sz="750"/>
            </a:lvl6pPr>
            <a:lvl7pPr marL="2057152" indent="0">
              <a:buNone/>
              <a:defRPr sz="750"/>
            </a:lvl7pPr>
            <a:lvl8pPr marL="2400010" indent="0">
              <a:buNone/>
              <a:defRPr sz="750"/>
            </a:lvl8pPr>
            <a:lvl9pPr marL="2742869" indent="0">
              <a:buNone/>
              <a:defRPr sz="75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6F6C9FBE-21D9-4FAA-9288-A5C316AFD519}" type="datetimeFigureOut">
              <a:rPr lang="zh-TW" altLang="en-US" smtClean="0"/>
              <a:t>2015/12/10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E3927FA5-C99A-4DDC-AA97-7F09664E0491}" type="slidenum">
              <a:rPr lang="zh-TW" altLang="en-US" smtClean="0"/>
              <a:t>‹#›</a:t>
            </a:fld>
            <a:endParaRPr lang="zh-TW" altLang="en-US"/>
          </a:p>
        </p:txBody>
      </p:sp>
    </p:spTree>
    <p:extLst>
      <p:ext uri="{BB962C8B-B14F-4D97-AF65-F5344CB8AC3E}">
        <p14:creationId xmlns:p14="http://schemas.microsoft.com/office/powerpoint/2010/main" val="249606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527405"/>
            <a:ext cx="5915025" cy="1914702"/>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471489" y="2637014"/>
            <a:ext cx="5915025" cy="6285266"/>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471488" y="9181398"/>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F6C9FBE-21D9-4FAA-9288-A5C316AFD519}" type="datetimeFigureOut">
              <a:rPr lang="zh-TW" altLang="en-US" smtClean="0"/>
              <a:t>2015/12/10</a:t>
            </a:fld>
            <a:endParaRPr lang="zh-TW" altLang="en-US"/>
          </a:p>
        </p:txBody>
      </p:sp>
      <p:sp>
        <p:nvSpPr>
          <p:cNvPr id="5" name="Footer Placeholder 4"/>
          <p:cNvSpPr>
            <a:spLocks noGrp="1"/>
          </p:cNvSpPr>
          <p:nvPr>
            <p:ph type="ftr" sz="quarter" idx="3"/>
          </p:nvPr>
        </p:nvSpPr>
        <p:spPr>
          <a:xfrm>
            <a:off x="2271714" y="9181398"/>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4843463" y="9181398"/>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3927FA5-C99A-4DDC-AA97-7F09664E0491}" type="slidenum">
              <a:rPr lang="zh-TW" altLang="en-US" smtClean="0"/>
              <a:t>‹#›</a:t>
            </a:fld>
            <a:endParaRPr lang="zh-TW" altLang="en-US"/>
          </a:p>
        </p:txBody>
      </p:sp>
    </p:spTree>
    <p:extLst>
      <p:ext uri="{BB962C8B-B14F-4D97-AF65-F5344CB8AC3E}">
        <p14:creationId xmlns:p14="http://schemas.microsoft.com/office/powerpoint/2010/main" val="34008311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717"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29" indent="-171429" algn="l" defTabSz="685717"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288" indent="-171429" algn="l" defTabSz="685717"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147" indent="-171429" algn="l" defTabSz="685717"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05" indent="-171429" algn="l" defTabSz="68571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2864" indent="-171429" algn="l" defTabSz="68571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723" indent="-171429" algn="l" defTabSz="68571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581" indent="-171429" algn="l" defTabSz="68571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440" indent="-171429" algn="l" defTabSz="68571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299" indent="-171429" algn="l" defTabSz="68571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17" rtl="0" eaLnBrk="1" latinLnBrk="0" hangingPunct="1">
        <a:defRPr sz="1350" kern="1200">
          <a:solidFill>
            <a:schemeClr val="tx1"/>
          </a:solidFill>
          <a:latin typeface="+mn-lt"/>
          <a:ea typeface="+mn-ea"/>
          <a:cs typeface="+mn-cs"/>
        </a:defRPr>
      </a:lvl1pPr>
      <a:lvl2pPr marL="342859" algn="l" defTabSz="685717" rtl="0" eaLnBrk="1" latinLnBrk="0" hangingPunct="1">
        <a:defRPr sz="1350" kern="1200">
          <a:solidFill>
            <a:schemeClr val="tx1"/>
          </a:solidFill>
          <a:latin typeface="+mn-lt"/>
          <a:ea typeface="+mn-ea"/>
          <a:cs typeface="+mn-cs"/>
        </a:defRPr>
      </a:lvl2pPr>
      <a:lvl3pPr marL="685717" algn="l" defTabSz="685717" rtl="0" eaLnBrk="1" latinLnBrk="0" hangingPunct="1">
        <a:defRPr sz="1350" kern="1200">
          <a:solidFill>
            <a:schemeClr val="tx1"/>
          </a:solidFill>
          <a:latin typeface="+mn-lt"/>
          <a:ea typeface="+mn-ea"/>
          <a:cs typeface="+mn-cs"/>
        </a:defRPr>
      </a:lvl3pPr>
      <a:lvl4pPr marL="1028576" algn="l" defTabSz="685717" rtl="0" eaLnBrk="1" latinLnBrk="0" hangingPunct="1">
        <a:defRPr sz="1350" kern="1200">
          <a:solidFill>
            <a:schemeClr val="tx1"/>
          </a:solidFill>
          <a:latin typeface="+mn-lt"/>
          <a:ea typeface="+mn-ea"/>
          <a:cs typeface="+mn-cs"/>
        </a:defRPr>
      </a:lvl4pPr>
      <a:lvl5pPr marL="1371435" algn="l" defTabSz="685717" rtl="0" eaLnBrk="1" latinLnBrk="0" hangingPunct="1">
        <a:defRPr sz="1350" kern="1200">
          <a:solidFill>
            <a:schemeClr val="tx1"/>
          </a:solidFill>
          <a:latin typeface="+mn-lt"/>
          <a:ea typeface="+mn-ea"/>
          <a:cs typeface="+mn-cs"/>
        </a:defRPr>
      </a:lvl5pPr>
      <a:lvl6pPr marL="1714293" algn="l" defTabSz="685717" rtl="0" eaLnBrk="1" latinLnBrk="0" hangingPunct="1">
        <a:defRPr sz="1350" kern="1200">
          <a:solidFill>
            <a:schemeClr val="tx1"/>
          </a:solidFill>
          <a:latin typeface="+mn-lt"/>
          <a:ea typeface="+mn-ea"/>
          <a:cs typeface="+mn-cs"/>
        </a:defRPr>
      </a:lvl6pPr>
      <a:lvl7pPr marL="2057152" algn="l" defTabSz="685717" rtl="0" eaLnBrk="1" latinLnBrk="0" hangingPunct="1">
        <a:defRPr sz="1350" kern="1200">
          <a:solidFill>
            <a:schemeClr val="tx1"/>
          </a:solidFill>
          <a:latin typeface="+mn-lt"/>
          <a:ea typeface="+mn-ea"/>
          <a:cs typeface="+mn-cs"/>
        </a:defRPr>
      </a:lvl7pPr>
      <a:lvl8pPr marL="2400010" algn="l" defTabSz="685717" rtl="0" eaLnBrk="1" latinLnBrk="0" hangingPunct="1">
        <a:defRPr sz="1350" kern="1200">
          <a:solidFill>
            <a:schemeClr val="tx1"/>
          </a:solidFill>
          <a:latin typeface="+mn-lt"/>
          <a:ea typeface="+mn-ea"/>
          <a:cs typeface="+mn-cs"/>
        </a:defRPr>
      </a:lvl8pPr>
      <a:lvl9pPr marL="2742869" algn="l" defTabSz="68571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19" name="矩形 18"/>
          <p:cNvSpPr/>
          <p:nvPr/>
        </p:nvSpPr>
        <p:spPr>
          <a:xfrm>
            <a:off x="107822" y="1202593"/>
            <a:ext cx="6675962" cy="1521108"/>
          </a:xfrm>
          <a:prstGeom prst="rect">
            <a:avLst/>
          </a:prstGeom>
          <a:solidFill>
            <a:schemeClr val="accent4">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3"/>
          <p:cNvSpPr/>
          <p:nvPr/>
        </p:nvSpPr>
        <p:spPr>
          <a:xfrm>
            <a:off x="97806" y="1168687"/>
            <a:ext cx="6760194" cy="1569660"/>
          </a:xfrm>
          <a:prstGeom prst="rect">
            <a:avLst/>
          </a:prstGeom>
        </p:spPr>
        <p:txBody>
          <a:bodyPr wrap="square">
            <a:spAutoFit/>
          </a:bodyPr>
          <a:lstStyle/>
          <a:p>
            <a:pPr marR="61588" indent="216000" algn="just">
              <a:lnSpc>
                <a:spcPct val="150000"/>
              </a:lnSpc>
            </a:pPr>
            <a:r>
              <a:rPr lang="zh-TW"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狂犬病於</a:t>
            </a:r>
            <a:r>
              <a:rPr lang="en-US"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2013</a:t>
            </a:r>
            <a:r>
              <a:rPr lang="zh-TW"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年再度爆發，嚴重衝擊鼬獾族群。</a:t>
            </a:r>
            <a:r>
              <a:rPr lang="en-US"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2014</a:t>
            </a:r>
            <a:r>
              <a:rPr lang="zh-TW"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年底於墾丁國家公園內發現感染狂犬病的鼬獾及白鼻心個體，表示狂犬病存在該區域。控制及管理狂犬病是必須的，然而保毒宿主與病源傳播之間的關係還不清楚。此研究的目標即是了解</a:t>
            </a:r>
            <a:r>
              <a:rPr lang="en-US"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1.</a:t>
            </a:r>
            <a:r>
              <a:rPr lang="zh-TW"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狂犬病在食肉目動物中的流行病學；</a:t>
            </a:r>
            <a:r>
              <a:rPr lang="en-US"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2.</a:t>
            </a:r>
            <a:r>
              <a:rPr lang="zh-TW"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狂犬病對食肉目動物豐度的衝擊程度；</a:t>
            </a:r>
            <a:r>
              <a:rPr lang="en-US"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3.</a:t>
            </a:r>
            <a:r>
              <a:rPr lang="zh-TW"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墾丁國家公園內保毒宿主密度與狂犬病疾病傳播之間的關係。研究結果，墾丁國家公園內鼬獾之族群豐度於狂犬病爆發之後呈現極低的狀態。從</a:t>
            </a:r>
            <a:r>
              <a:rPr lang="en-US"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2014</a:t>
            </a:r>
            <a:r>
              <a:rPr lang="zh-TW"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年</a:t>
            </a:r>
            <a:r>
              <a:rPr lang="en-US"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12</a:t>
            </a:r>
            <a:r>
              <a:rPr lang="zh-TW"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月開始，鼬獾之相對族群指標呈現趨近於零，直至</a:t>
            </a:r>
            <a:r>
              <a:rPr lang="en-US"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2015</a:t>
            </a:r>
            <a:r>
              <a:rPr lang="zh-TW"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年</a:t>
            </a:r>
            <a:r>
              <a:rPr lang="en-US"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9</a:t>
            </a:r>
            <a:r>
              <a:rPr lang="zh-TW"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月才有上升的趨勢，然而未達顯著。這表明樣區內的鼬獾族群可能有恢復的趨勢，但還是需要持續監測。在這麼低的鼬獾族群密度下並未檢測出狂犬病病毒。了解保毒宿主的密度與狂犬病傳播之間的關係非常重要，這也是發展狂犬病控制策略及野生動物保育重要的一環。為了達到這目標，持續監測小型食肉目動物族群密度與狂犬病的傳播是必須的。</a:t>
            </a:r>
            <a:endParaRPr lang="en-US" altLang="zh-TW" sz="800" kern="100" dirty="0" smtClean="0">
              <a:latin typeface="Times New Roman" panose="02020603050405020304" pitchFamily="18" charset="0"/>
              <a:ea typeface="標楷體" panose="03000509000000000000" pitchFamily="65" charset="-120"/>
              <a:cs typeface="Times New Roman" panose="02020603050405020304" pitchFamily="18" charset="0"/>
            </a:endParaRPr>
          </a:p>
          <a:p>
            <a:pPr marR="61588">
              <a:lnSpc>
                <a:spcPct val="150000"/>
              </a:lnSpc>
            </a:pPr>
            <a:r>
              <a:rPr lang="zh-TW"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關鍵字</a:t>
            </a:r>
            <a:r>
              <a:rPr lang="zh-TW" altLang="en-US" sz="800" kern="1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狂犬病動態、食肉目動物、絕對族群、相對族群指標。</a:t>
            </a:r>
            <a:endParaRPr lang="zh-TW" altLang="zh-TW" sz="800" kern="1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17" name="矩形 16"/>
          <p:cNvSpPr/>
          <p:nvPr/>
        </p:nvSpPr>
        <p:spPr>
          <a:xfrm>
            <a:off x="3494706" y="2856945"/>
            <a:ext cx="3289078" cy="2332276"/>
          </a:xfrm>
          <a:prstGeom prst="rect">
            <a:avLst/>
          </a:prstGeom>
          <a:solidFill>
            <a:schemeClr val="accent4">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2" name="矩形 21"/>
          <p:cNvSpPr/>
          <p:nvPr/>
        </p:nvSpPr>
        <p:spPr>
          <a:xfrm>
            <a:off x="3497102" y="2855336"/>
            <a:ext cx="3279062" cy="249759"/>
          </a:xfrm>
          <a:prstGeom prst="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bg1"/>
              </a:solidFill>
            </a:endParaRPr>
          </a:p>
        </p:txBody>
      </p:sp>
      <p:sp>
        <p:nvSpPr>
          <p:cNvPr id="5" name="矩形 4"/>
          <p:cNvSpPr/>
          <p:nvPr/>
        </p:nvSpPr>
        <p:spPr>
          <a:xfrm>
            <a:off x="0" y="96520"/>
            <a:ext cx="6858000" cy="738664"/>
          </a:xfrm>
          <a:prstGeom prst="rect">
            <a:avLst/>
          </a:prstGeom>
        </p:spPr>
        <p:txBody>
          <a:bodyPr wrap="square">
            <a:spAutoFit/>
          </a:bodyPr>
          <a:lstStyle/>
          <a:p>
            <a:pPr marR="61595" indent="111125" algn="ctr">
              <a:lnSpc>
                <a:spcPct val="150000"/>
              </a:lnSpc>
              <a:spcAft>
                <a:spcPts val="0"/>
              </a:spcAft>
            </a:pPr>
            <a:r>
              <a:rPr lang="zh-TW" altLang="zh-TW" sz="1700" b="1" kern="1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墾丁國家公園東部地區小型食肉目動物狂犬病流行病學調查與</a:t>
            </a:r>
            <a:r>
              <a:rPr lang="zh-TW" altLang="zh-TW" sz="1700" b="1" kern="1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監測</a:t>
            </a:r>
            <a:endParaRPr lang="en-US" altLang="zh-TW" sz="1700" b="1" kern="1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p>
            <a:pPr marR="61595" indent="111125" algn="ctr">
              <a:lnSpc>
                <a:spcPct val="150000"/>
              </a:lnSpc>
              <a:spcAft>
                <a:spcPts val="0"/>
              </a:spcAft>
            </a:pPr>
            <a:r>
              <a:rPr lang="en-CA" altLang="zh-TW" sz="1100" b="1"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Survey and monitoring on the epidemiology of rabies on small carnivores in eastern </a:t>
            </a:r>
            <a:r>
              <a:rPr lang="en-CA" altLang="zh-TW" sz="1100" b="1" dirty="0" err="1">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Kenting</a:t>
            </a:r>
            <a:r>
              <a:rPr lang="en-CA" altLang="zh-TW" sz="1100" b="1"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 Taiwan</a:t>
            </a:r>
            <a:endParaRPr lang="zh-TW" altLang="zh-TW" sz="1200" kern="100" dirty="0">
              <a:solidFill>
                <a:schemeClr val="bg1"/>
              </a:solidFill>
              <a:effectLst/>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8" name="矩形 7"/>
          <p:cNvSpPr/>
          <p:nvPr/>
        </p:nvSpPr>
        <p:spPr>
          <a:xfrm>
            <a:off x="3420490" y="2823972"/>
            <a:ext cx="3339704" cy="2492990"/>
          </a:xfrm>
          <a:prstGeom prst="rect">
            <a:avLst/>
          </a:prstGeom>
        </p:spPr>
        <p:txBody>
          <a:bodyPr wrap="square">
            <a:spAutoFit/>
          </a:bodyPr>
          <a:lstStyle/>
          <a:p>
            <a:pPr marR="61595">
              <a:lnSpc>
                <a:spcPct val="150000"/>
              </a:lnSpc>
              <a:spcAft>
                <a:spcPts val="0"/>
              </a:spcAft>
            </a:pPr>
            <a:r>
              <a:rPr lang="en-US" altLang="zh-TW" sz="900" b="1" kern="100" dirty="0" smtClean="0">
                <a:solidFill>
                  <a:schemeClr val="bg1"/>
                </a:solidFill>
                <a:latin typeface="標楷體" panose="03000509000000000000" pitchFamily="65" charset="-120"/>
                <a:ea typeface="標楷體" panose="03000509000000000000" pitchFamily="65" charset="-120"/>
                <a:cs typeface="Times New Roman" panose="02020603050405020304" pitchFamily="18" charset="0"/>
              </a:rPr>
              <a:t> </a:t>
            </a:r>
            <a:r>
              <a:rPr lang="zh-TW" altLang="zh-TW" sz="900" b="1" kern="100" dirty="0" smtClean="0">
                <a:solidFill>
                  <a:srgbClr val="FFFF00"/>
                </a:solidFill>
                <a:latin typeface="標楷體" panose="03000509000000000000" pitchFamily="65" charset="-120"/>
                <a:ea typeface="標楷體" panose="03000509000000000000" pitchFamily="65" charset="-120"/>
                <a:cs typeface="Times New Roman" panose="02020603050405020304" pitchFamily="18" charset="0"/>
              </a:rPr>
              <a:t>族群</a:t>
            </a:r>
            <a:r>
              <a:rPr lang="zh-TW" altLang="zh-TW" sz="900" b="1" kern="100" dirty="0">
                <a:solidFill>
                  <a:srgbClr val="FFFF00"/>
                </a:solidFill>
                <a:latin typeface="標楷體" panose="03000509000000000000" pitchFamily="65" charset="-120"/>
                <a:ea typeface="標楷體" panose="03000509000000000000" pitchFamily="65" charset="-120"/>
                <a:cs typeface="Times New Roman" panose="02020603050405020304" pitchFamily="18" charset="0"/>
              </a:rPr>
              <a:t>豐富度指標</a:t>
            </a:r>
            <a:r>
              <a:rPr lang="zh-TW" altLang="zh-TW" sz="900" b="1" kern="100" dirty="0" smtClean="0">
                <a:solidFill>
                  <a:srgbClr val="FFFF00"/>
                </a:solidFill>
                <a:latin typeface="標楷體" panose="03000509000000000000" pitchFamily="65" charset="-120"/>
                <a:ea typeface="標楷體" panose="03000509000000000000" pitchFamily="65" charset="-120"/>
                <a:cs typeface="Times New Roman" panose="02020603050405020304" pitchFamily="18" charset="0"/>
              </a:rPr>
              <a:t>變化</a:t>
            </a:r>
            <a:endParaRPr lang="en-US" altLang="zh-TW" sz="900" b="1" kern="100" dirty="0" smtClean="0">
              <a:solidFill>
                <a:srgbClr val="FFFF00"/>
              </a:solidFill>
              <a:latin typeface="標楷體" panose="03000509000000000000" pitchFamily="65" charset="-120"/>
              <a:ea typeface="標楷體" panose="03000509000000000000" pitchFamily="65" charset="-120"/>
              <a:cs typeface="Times New Roman" panose="02020603050405020304" pitchFamily="18" charset="0"/>
            </a:endParaRPr>
          </a:p>
          <a:p>
            <a:pPr marR="61595">
              <a:lnSpc>
                <a:spcPct val="150000"/>
              </a:lnSpc>
              <a:spcAft>
                <a:spcPts val="0"/>
              </a:spcAft>
            </a:pPr>
            <a:endParaRPr lang="en-US" altLang="zh-TW" sz="800" kern="100" dirty="0">
              <a:latin typeface="標楷體" panose="03000509000000000000" pitchFamily="65" charset="-120"/>
              <a:ea typeface="標楷體" panose="03000509000000000000" pitchFamily="65" charset="-120"/>
              <a:cs typeface="Times New Roman" panose="02020603050405020304" pitchFamily="18" charset="0"/>
            </a:endParaRPr>
          </a:p>
          <a:p>
            <a:pPr marR="61595">
              <a:lnSpc>
                <a:spcPct val="150000"/>
              </a:lnSpc>
              <a:spcAft>
                <a:spcPts val="0"/>
              </a:spcAft>
            </a:pPr>
            <a:endParaRPr lang="en-US" altLang="zh-TW" sz="800" kern="100" dirty="0" smtClean="0">
              <a:latin typeface="標楷體" panose="03000509000000000000" pitchFamily="65" charset="-120"/>
              <a:ea typeface="標楷體" panose="03000509000000000000" pitchFamily="65" charset="-120"/>
              <a:cs typeface="Times New Roman" panose="02020603050405020304" pitchFamily="18" charset="0"/>
            </a:endParaRPr>
          </a:p>
          <a:p>
            <a:pPr marR="61595">
              <a:lnSpc>
                <a:spcPct val="150000"/>
              </a:lnSpc>
              <a:spcAft>
                <a:spcPts val="0"/>
              </a:spcAft>
            </a:pPr>
            <a:endParaRPr lang="en-US" altLang="zh-TW" sz="800" kern="100" dirty="0">
              <a:latin typeface="標楷體" panose="03000509000000000000" pitchFamily="65" charset="-120"/>
              <a:ea typeface="標楷體" panose="03000509000000000000" pitchFamily="65" charset="-120"/>
              <a:cs typeface="Times New Roman" panose="02020603050405020304" pitchFamily="18" charset="0"/>
            </a:endParaRPr>
          </a:p>
          <a:p>
            <a:pPr marR="61595">
              <a:lnSpc>
                <a:spcPct val="150000"/>
              </a:lnSpc>
              <a:spcAft>
                <a:spcPts val="0"/>
              </a:spcAft>
            </a:pPr>
            <a:endParaRPr lang="en-US" altLang="zh-TW" sz="800" kern="100" dirty="0" smtClean="0">
              <a:latin typeface="標楷體" panose="03000509000000000000" pitchFamily="65" charset="-120"/>
              <a:ea typeface="標楷體" panose="03000509000000000000" pitchFamily="65" charset="-120"/>
              <a:cs typeface="Times New Roman" panose="02020603050405020304" pitchFamily="18" charset="0"/>
            </a:endParaRPr>
          </a:p>
          <a:p>
            <a:pPr marR="61595">
              <a:lnSpc>
                <a:spcPct val="150000"/>
              </a:lnSpc>
              <a:spcAft>
                <a:spcPts val="0"/>
              </a:spcAft>
            </a:pPr>
            <a:endParaRPr lang="en-US" altLang="zh-TW" sz="800" kern="100" dirty="0">
              <a:latin typeface="標楷體" panose="03000509000000000000" pitchFamily="65" charset="-120"/>
              <a:ea typeface="標楷體" panose="03000509000000000000" pitchFamily="65" charset="-120"/>
              <a:cs typeface="Times New Roman" panose="02020603050405020304" pitchFamily="18" charset="0"/>
            </a:endParaRPr>
          </a:p>
          <a:p>
            <a:pPr marR="61595">
              <a:lnSpc>
                <a:spcPct val="150000"/>
              </a:lnSpc>
              <a:spcAft>
                <a:spcPts val="0"/>
              </a:spcAft>
            </a:pPr>
            <a:endParaRPr lang="en-US" altLang="zh-TW" sz="800" kern="100" dirty="0" smtClean="0">
              <a:latin typeface="標楷體" panose="03000509000000000000" pitchFamily="65" charset="-120"/>
              <a:ea typeface="標楷體" panose="03000509000000000000" pitchFamily="65" charset="-120"/>
              <a:cs typeface="Times New Roman" panose="02020603050405020304" pitchFamily="18" charset="0"/>
            </a:endParaRPr>
          </a:p>
          <a:p>
            <a:pPr marR="61595">
              <a:lnSpc>
                <a:spcPct val="150000"/>
              </a:lnSpc>
              <a:spcAft>
                <a:spcPts val="0"/>
              </a:spcAft>
            </a:pPr>
            <a:endParaRPr lang="en-US" altLang="zh-TW" sz="800" kern="100" dirty="0">
              <a:latin typeface="標楷體" panose="03000509000000000000" pitchFamily="65" charset="-120"/>
              <a:ea typeface="標楷體" panose="03000509000000000000" pitchFamily="65" charset="-120"/>
              <a:cs typeface="Times New Roman" panose="02020603050405020304" pitchFamily="18" charset="0"/>
            </a:endParaRPr>
          </a:p>
          <a:p>
            <a:pPr marR="61595">
              <a:lnSpc>
                <a:spcPct val="150000"/>
              </a:lnSpc>
              <a:spcAft>
                <a:spcPts val="0"/>
              </a:spcAft>
            </a:pPr>
            <a:endParaRPr lang="en-US" altLang="zh-TW" sz="800" kern="100" dirty="0" smtClean="0">
              <a:latin typeface="標楷體" panose="03000509000000000000" pitchFamily="65" charset="-120"/>
              <a:ea typeface="標楷體" panose="03000509000000000000" pitchFamily="65" charset="-120"/>
              <a:cs typeface="Times New Roman" panose="02020603050405020304" pitchFamily="18" charset="0"/>
            </a:endParaRPr>
          </a:p>
          <a:p>
            <a:pPr marR="61595">
              <a:lnSpc>
                <a:spcPct val="150000"/>
              </a:lnSpc>
              <a:spcAft>
                <a:spcPts val="0"/>
              </a:spcAft>
            </a:pPr>
            <a:endParaRPr lang="en-US" altLang="zh-TW" sz="800" kern="100" dirty="0">
              <a:latin typeface="標楷體" panose="03000509000000000000" pitchFamily="65" charset="-120"/>
              <a:ea typeface="標楷體" panose="03000509000000000000" pitchFamily="65" charset="-120"/>
              <a:cs typeface="Times New Roman" panose="02020603050405020304" pitchFamily="18" charset="0"/>
            </a:endParaRPr>
          </a:p>
          <a:p>
            <a:pPr marR="61595">
              <a:lnSpc>
                <a:spcPct val="150000"/>
              </a:lnSpc>
              <a:spcAft>
                <a:spcPts val="0"/>
              </a:spcAft>
            </a:pPr>
            <a:endParaRPr lang="en-US" altLang="zh-TW" sz="800" kern="100" dirty="0" smtClean="0">
              <a:latin typeface="標楷體" panose="03000509000000000000" pitchFamily="65" charset="-120"/>
              <a:ea typeface="標楷體" panose="03000509000000000000" pitchFamily="65" charset="-120"/>
              <a:cs typeface="Times New Roman" panose="02020603050405020304" pitchFamily="18" charset="0"/>
            </a:endParaRPr>
          </a:p>
          <a:p>
            <a:pPr marR="61595">
              <a:lnSpc>
                <a:spcPct val="150000"/>
              </a:lnSpc>
              <a:spcAft>
                <a:spcPts val="0"/>
              </a:spcAft>
            </a:pPr>
            <a:endParaRPr lang="en-US" altLang="zh-TW" sz="800" kern="100" dirty="0">
              <a:latin typeface="標楷體" panose="03000509000000000000" pitchFamily="65" charset="-120"/>
              <a:ea typeface="標楷體" panose="03000509000000000000" pitchFamily="65" charset="-120"/>
              <a:cs typeface="Times New Roman" panose="02020603050405020304" pitchFamily="18" charset="0"/>
            </a:endParaRPr>
          </a:p>
          <a:p>
            <a:pPr marR="61595">
              <a:lnSpc>
                <a:spcPct val="150000"/>
              </a:lnSpc>
            </a:pPr>
            <a:endParaRPr lang="en-US" altLang="zh-TW" sz="800" kern="100" dirty="0">
              <a:latin typeface="標楷體" panose="03000509000000000000" pitchFamily="65" charset="-120"/>
              <a:ea typeface="標楷體" panose="03000509000000000000" pitchFamily="65" charset="-120"/>
              <a:cs typeface="Times New Roman" panose="02020603050405020304" pitchFamily="18" charset="0"/>
            </a:endParaRPr>
          </a:p>
        </p:txBody>
      </p:sp>
      <p:pic>
        <p:nvPicPr>
          <p:cNvPr id="11" name="圖片 10"/>
          <p:cNvPicPr>
            <a:picLocks noChangeAspect="1"/>
          </p:cNvPicPr>
          <p:nvPr/>
        </p:nvPicPr>
        <p:blipFill>
          <a:blip r:embed="rId2"/>
          <a:stretch>
            <a:fillRect/>
          </a:stretch>
        </p:blipFill>
        <p:spPr>
          <a:xfrm>
            <a:off x="3544570" y="3152577"/>
            <a:ext cx="1492450" cy="847923"/>
          </a:xfrm>
          <a:prstGeom prst="rect">
            <a:avLst/>
          </a:prstGeom>
          <a:ln>
            <a:solidFill>
              <a:schemeClr val="tx1"/>
            </a:solidFill>
          </a:ln>
        </p:spPr>
      </p:pic>
      <p:pic>
        <p:nvPicPr>
          <p:cNvPr id="13" name="圖片 12"/>
          <p:cNvPicPr>
            <a:picLocks noChangeAspect="1"/>
          </p:cNvPicPr>
          <p:nvPr/>
        </p:nvPicPr>
        <p:blipFill>
          <a:blip r:embed="rId3"/>
          <a:stretch>
            <a:fillRect/>
          </a:stretch>
        </p:blipFill>
        <p:spPr>
          <a:xfrm>
            <a:off x="3544570" y="4112190"/>
            <a:ext cx="1492450" cy="1012545"/>
          </a:xfrm>
          <a:prstGeom prst="rect">
            <a:avLst/>
          </a:prstGeom>
          <a:ln>
            <a:solidFill>
              <a:schemeClr val="tx1"/>
            </a:solidFill>
          </a:ln>
        </p:spPr>
      </p:pic>
      <p:pic>
        <p:nvPicPr>
          <p:cNvPr id="14" name="圖片 13"/>
          <p:cNvPicPr>
            <a:picLocks noChangeAspect="1"/>
          </p:cNvPicPr>
          <p:nvPr/>
        </p:nvPicPr>
        <p:blipFill>
          <a:blip r:embed="rId4"/>
          <a:stretch>
            <a:fillRect/>
          </a:stretch>
        </p:blipFill>
        <p:spPr>
          <a:xfrm>
            <a:off x="5080794" y="3150816"/>
            <a:ext cx="1660968" cy="1979984"/>
          </a:xfrm>
          <a:prstGeom prst="rect">
            <a:avLst/>
          </a:prstGeom>
          <a:ln>
            <a:solidFill>
              <a:schemeClr val="tx1"/>
            </a:solidFill>
          </a:ln>
        </p:spPr>
      </p:pic>
      <p:sp>
        <p:nvSpPr>
          <p:cNvPr id="10" name="矩形 9"/>
          <p:cNvSpPr/>
          <p:nvPr/>
        </p:nvSpPr>
        <p:spPr>
          <a:xfrm>
            <a:off x="97806" y="2856944"/>
            <a:ext cx="3363294" cy="3548504"/>
          </a:xfrm>
          <a:prstGeom prst="rect">
            <a:avLst/>
          </a:prstGeom>
          <a:solidFill>
            <a:schemeClr val="accent4">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矩形 11"/>
          <p:cNvSpPr/>
          <p:nvPr/>
        </p:nvSpPr>
        <p:spPr>
          <a:xfrm>
            <a:off x="107822" y="2856944"/>
            <a:ext cx="3353278" cy="255772"/>
          </a:xfrm>
          <a:prstGeom prst="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矩形 1"/>
          <p:cNvSpPr/>
          <p:nvPr/>
        </p:nvSpPr>
        <p:spPr>
          <a:xfrm>
            <a:off x="262894" y="725808"/>
            <a:ext cx="6318250" cy="438582"/>
          </a:xfrm>
          <a:prstGeom prst="rect">
            <a:avLst/>
          </a:prstGeom>
        </p:spPr>
        <p:txBody>
          <a:bodyPr wrap="square">
            <a:spAutoFit/>
          </a:bodyPr>
          <a:lstStyle/>
          <a:p>
            <a:pPr marR="61595" indent="111125" algn="ctr">
              <a:lnSpc>
                <a:spcPct val="150000"/>
              </a:lnSpc>
              <a:spcAft>
                <a:spcPts val="0"/>
              </a:spcAft>
            </a:pPr>
            <a:r>
              <a:rPr lang="zh-TW" altLang="zh-TW" sz="900" kern="1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陳貞志</a:t>
            </a:r>
            <a:r>
              <a:rPr lang="en-US" altLang="zh-TW" sz="900" kern="100" baseline="300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1</a:t>
            </a:r>
            <a:r>
              <a:rPr lang="zh-TW" altLang="zh-TW" sz="900" kern="1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zh-TW" sz="900" kern="1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孫穩翔</a:t>
            </a:r>
            <a:r>
              <a:rPr lang="en-US" altLang="zh-TW" sz="900" kern="100" baseline="300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1</a:t>
            </a:r>
            <a:r>
              <a:rPr lang="zh-TW" altLang="zh-TW" sz="900" kern="1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，陳彥涵</a:t>
            </a:r>
            <a:r>
              <a:rPr lang="en-US" altLang="zh-TW" sz="900" kern="100" baseline="300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2</a:t>
            </a:r>
            <a:r>
              <a:rPr lang="zh-TW" altLang="zh-TW" sz="900" kern="1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，林宇璇</a:t>
            </a:r>
            <a:r>
              <a:rPr lang="en-US" altLang="zh-TW" sz="900" kern="100" baseline="300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2</a:t>
            </a:r>
            <a:r>
              <a:rPr lang="zh-TW" altLang="zh-TW" sz="900" kern="1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，章愛梅</a:t>
            </a:r>
            <a:r>
              <a:rPr lang="en-US" altLang="zh-TW" sz="900" kern="100" baseline="300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2</a:t>
            </a:r>
            <a:endParaRPr lang="zh-TW" altLang="zh-TW" sz="900" kern="1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p>
            <a:pPr algn="ctr"/>
            <a:r>
              <a:rPr lang="en-US" altLang="zh-TW" sz="900" baseline="300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1</a:t>
            </a:r>
            <a:r>
              <a:rPr lang="zh-TW" altLang="zh-TW" sz="9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屏東科技大學野生動物保育研究所；</a:t>
            </a:r>
            <a:r>
              <a:rPr lang="en-US" altLang="zh-TW" sz="900" baseline="300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2</a:t>
            </a:r>
            <a:r>
              <a:rPr lang="zh-TW" altLang="zh-TW" sz="9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屏東科技大學獸醫學系</a:t>
            </a:r>
            <a:endParaRPr lang="zh-TW" altLang="en-US" sz="9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矩形 2"/>
          <p:cNvSpPr/>
          <p:nvPr/>
        </p:nvSpPr>
        <p:spPr>
          <a:xfrm>
            <a:off x="97806" y="2820151"/>
            <a:ext cx="3429000" cy="3808735"/>
          </a:xfrm>
          <a:prstGeom prst="rect">
            <a:avLst/>
          </a:prstGeom>
        </p:spPr>
        <p:txBody>
          <a:bodyPr>
            <a:spAutoFit/>
          </a:bodyPr>
          <a:lstStyle/>
          <a:p>
            <a:pPr marR="61595">
              <a:lnSpc>
                <a:spcPct val="150000"/>
              </a:lnSpc>
              <a:spcAft>
                <a:spcPts val="0"/>
              </a:spcAft>
            </a:pPr>
            <a:r>
              <a:rPr lang="zh-TW" altLang="en-US" sz="900" b="1" kern="100" dirty="0" smtClean="0">
                <a:solidFill>
                  <a:srgbClr val="FFFF00"/>
                </a:solidFill>
                <a:latin typeface="Times New Roman" panose="02020603050405020304" pitchFamily="18" charset="0"/>
                <a:ea typeface="標楷體" panose="03000509000000000000" pitchFamily="65" charset="-120"/>
                <a:cs typeface="Times New Roman" panose="02020603050405020304" pitchFamily="18" charset="0"/>
              </a:rPr>
              <a:t>調查方法</a:t>
            </a:r>
            <a:endParaRPr lang="en-US" altLang="zh-TW" sz="900" b="1" kern="100" dirty="0" smtClean="0">
              <a:solidFill>
                <a:srgbClr val="FFFF00"/>
              </a:solidFill>
              <a:latin typeface="Times New Roman" panose="02020603050405020304" pitchFamily="18" charset="0"/>
              <a:ea typeface="標楷體" panose="03000509000000000000" pitchFamily="65" charset="-120"/>
              <a:cs typeface="Times New Roman" panose="02020603050405020304" pitchFamily="18" charset="0"/>
            </a:endParaRPr>
          </a:p>
          <a:p>
            <a:pPr marR="61595">
              <a:lnSpc>
                <a:spcPct val="150000"/>
              </a:lnSpc>
              <a:spcAft>
                <a:spcPts val="0"/>
              </a:spcAft>
            </a:pPr>
            <a:r>
              <a:rPr lang="zh-TW" altLang="zh-TW" sz="800" b="1" kern="100" dirty="0" smtClean="0">
                <a:latin typeface="Times New Roman" panose="02020603050405020304" pitchFamily="18" charset="0"/>
                <a:ea typeface="標楷體" panose="03000509000000000000" pitchFamily="65" charset="-120"/>
                <a:cs typeface="Times New Roman" panose="02020603050405020304" pitchFamily="18" charset="0"/>
              </a:rPr>
              <a:t>動物</a:t>
            </a:r>
            <a:r>
              <a:rPr lang="zh-TW" altLang="zh-TW" sz="800" b="1" kern="100" dirty="0">
                <a:latin typeface="Times New Roman" panose="02020603050405020304" pitchFamily="18" charset="0"/>
                <a:ea typeface="標楷體" panose="03000509000000000000" pitchFamily="65" charset="-120"/>
                <a:cs typeface="Times New Roman" panose="02020603050405020304" pitchFamily="18" charset="0"/>
              </a:rPr>
              <a:t>捕捉</a:t>
            </a:r>
            <a:r>
              <a:rPr lang="zh-TW" altLang="zh-TW" sz="800" b="1" kern="100" dirty="0" smtClean="0">
                <a:latin typeface="Times New Roman" panose="02020603050405020304" pitchFamily="18" charset="0"/>
                <a:ea typeface="標楷體" panose="03000509000000000000" pitchFamily="65" charset="-120"/>
                <a:cs typeface="Times New Roman" panose="02020603050405020304" pitchFamily="18" charset="0"/>
              </a:rPr>
              <a:t>及</a:t>
            </a:r>
            <a:r>
              <a:rPr lang="zh-TW" altLang="en-US" sz="800" b="1" kern="100" dirty="0" smtClean="0">
                <a:latin typeface="Times New Roman" panose="02020603050405020304" pitchFamily="18" charset="0"/>
                <a:ea typeface="標楷體" panose="03000509000000000000" pitchFamily="65" charset="-120"/>
                <a:cs typeface="Times New Roman" panose="02020603050405020304" pitchFamily="18" charset="0"/>
              </a:rPr>
              <a:t>疾病檢測</a:t>
            </a:r>
            <a:endParaRPr lang="zh-TW" altLang="zh-TW" sz="800" b="1" kern="100" dirty="0">
              <a:latin typeface="Times New Roman" panose="02020603050405020304" pitchFamily="18" charset="0"/>
              <a:ea typeface="標楷體" panose="03000509000000000000" pitchFamily="65" charset="-120"/>
              <a:cs typeface="Times New Roman" panose="02020603050405020304" pitchFamily="18" charset="0"/>
            </a:endParaRPr>
          </a:p>
          <a:p>
            <a:pPr marR="61595" indent="216000" algn="just">
              <a:lnSpc>
                <a:spcPct val="150000"/>
              </a:lnSpc>
              <a:spcAft>
                <a:spcPts val="0"/>
              </a:spcAft>
            </a:pPr>
            <a:r>
              <a:rPr lang="zh-TW"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於</a:t>
            </a:r>
            <a:r>
              <a:rPr lang="en-CA" altLang="zh-TW" sz="800" kern="100" dirty="0">
                <a:latin typeface="Times New Roman" panose="02020603050405020304" pitchFamily="18" charset="0"/>
                <a:ea typeface="標楷體" panose="03000509000000000000" pitchFamily="65" charset="-120"/>
                <a:cs typeface="Times New Roman" panose="02020603050405020304" pitchFamily="18" charset="0"/>
              </a:rPr>
              <a:t>2015</a:t>
            </a:r>
            <a:r>
              <a:rPr lang="zh-TW" altLang="zh-TW" sz="800" kern="100" dirty="0">
                <a:latin typeface="Times New Roman" panose="02020603050405020304" pitchFamily="18" charset="0"/>
                <a:ea typeface="標楷體" panose="03000509000000000000" pitchFamily="65" charset="-120"/>
                <a:cs typeface="Times New Roman" panose="02020603050405020304" pitchFamily="18" charset="0"/>
              </a:rPr>
              <a:t>年</a:t>
            </a:r>
            <a:r>
              <a:rPr lang="en-CA" altLang="zh-TW" sz="800" kern="100" dirty="0">
                <a:latin typeface="Times New Roman" panose="02020603050405020304" pitchFamily="18" charset="0"/>
                <a:ea typeface="標楷體" panose="03000509000000000000" pitchFamily="65" charset="-120"/>
                <a:cs typeface="Times New Roman" panose="02020603050405020304" pitchFamily="18" charset="0"/>
              </a:rPr>
              <a:t>7</a:t>
            </a:r>
            <a:r>
              <a:rPr lang="zh-TW" altLang="zh-TW" sz="800" kern="100" dirty="0">
                <a:latin typeface="Times New Roman" panose="02020603050405020304" pitchFamily="18" charset="0"/>
                <a:ea typeface="標楷體" panose="03000509000000000000" pitchFamily="65" charset="-120"/>
                <a:cs typeface="Times New Roman" panose="02020603050405020304" pitchFamily="18" charset="0"/>
              </a:rPr>
              <a:t>月至</a:t>
            </a:r>
            <a:r>
              <a:rPr lang="en-CA" altLang="zh-TW" sz="800" kern="100" dirty="0">
                <a:latin typeface="Times New Roman" panose="02020603050405020304" pitchFamily="18" charset="0"/>
                <a:ea typeface="標楷體" panose="03000509000000000000" pitchFamily="65" charset="-120"/>
                <a:cs typeface="Times New Roman" panose="02020603050405020304" pitchFamily="18" charset="0"/>
              </a:rPr>
              <a:t>2015</a:t>
            </a:r>
            <a:r>
              <a:rPr lang="zh-TW" altLang="zh-TW" sz="800" kern="100" dirty="0">
                <a:latin typeface="Times New Roman" panose="02020603050405020304" pitchFamily="18" charset="0"/>
                <a:ea typeface="標楷體" panose="03000509000000000000" pitchFamily="65" charset="-120"/>
                <a:cs typeface="Times New Roman" panose="02020603050405020304" pitchFamily="18" charset="0"/>
              </a:rPr>
              <a:t>年</a:t>
            </a:r>
            <a:r>
              <a:rPr lang="en-CA" altLang="zh-TW" sz="800" kern="100" dirty="0">
                <a:latin typeface="Times New Roman" panose="02020603050405020304" pitchFamily="18" charset="0"/>
                <a:ea typeface="標楷體" panose="03000509000000000000" pitchFamily="65" charset="-120"/>
                <a:cs typeface="Times New Roman" panose="02020603050405020304" pitchFamily="18" charset="0"/>
              </a:rPr>
              <a:t>8</a:t>
            </a:r>
            <a:r>
              <a:rPr lang="zh-TW" altLang="zh-TW" sz="800" kern="100" dirty="0">
                <a:latin typeface="Times New Roman" panose="02020603050405020304" pitchFamily="18" charset="0"/>
                <a:ea typeface="標楷體" panose="03000509000000000000" pitchFamily="65" charset="-120"/>
                <a:cs typeface="Times New Roman" panose="02020603050405020304" pitchFamily="18" charset="0"/>
              </a:rPr>
              <a:t>月</a:t>
            </a:r>
            <a:r>
              <a:rPr lang="zh-TW"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800" kern="100" dirty="0" smtClean="0">
                <a:latin typeface="Times New Roman" panose="02020603050405020304" pitchFamily="18" charset="0"/>
                <a:ea typeface="標楷體" panose="03000509000000000000" pitchFamily="65" charset="-120"/>
                <a:cs typeface="Times New Roman" panose="02020603050405020304" pitchFamily="18" charset="0"/>
              </a:rPr>
              <a:t>在</a:t>
            </a:r>
            <a:r>
              <a:rPr lang="zh-TW"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墾丁</a:t>
            </a:r>
            <a:r>
              <a:rPr lang="zh-TW" altLang="zh-TW" sz="800" kern="100" dirty="0">
                <a:latin typeface="Times New Roman" panose="02020603050405020304" pitchFamily="18" charset="0"/>
                <a:ea typeface="標楷體" panose="03000509000000000000" pitchFamily="65" charset="-120"/>
                <a:cs typeface="Times New Roman" panose="02020603050405020304" pitchFamily="18" charset="0"/>
              </a:rPr>
              <a:t>國家公園的高位珊瑚礁及鵝鑾鼻／龍坑保護區兩處進行食肉目動物之捕捉標放再捕捉（</a:t>
            </a:r>
            <a:r>
              <a:rPr lang="en-CA" altLang="zh-TW" sz="800" kern="100" dirty="0">
                <a:latin typeface="Times New Roman" panose="02020603050405020304" pitchFamily="18" charset="0"/>
                <a:ea typeface="標楷體" panose="03000509000000000000" pitchFamily="65" charset="-120"/>
                <a:cs typeface="Times New Roman" panose="02020603050405020304" pitchFamily="18" charset="0"/>
              </a:rPr>
              <a:t>capture-mark-recapture</a:t>
            </a:r>
            <a:r>
              <a:rPr lang="zh-TW"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）。每</a:t>
            </a:r>
            <a:r>
              <a:rPr lang="zh-TW" altLang="zh-TW" sz="800" kern="100" dirty="0">
                <a:latin typeface="Times New Roman" panose="02020603050405020304" pitchFamily="18" charset="0"/>
                <a:ea typeface="標楷體" panose="03000509000000000000" pitchFamily="65" charset="-120"/>
                <a:cs typeface="Times New Roman" panose="02020603050405020304" pitchFamily="18" charset="0"/>
              </a:rPr>
              <a:t>公頃放置一踏板式捕捉籠</a:t>
            </a:r>
            <a:r>
              <a:rPr lang="zh-TW"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，形成</a:t>
            </a:r>
            <a:r>
              <a:rPr lang="zh-TW" altLang="zh-TW" sz="800" kern="100" dirty="0">
                <a:latin typeface="Times New Roman" panose="02020603050405020304" pitchFamily="18" charset="0"/>
                <a:ea typeface="標楷體" panose="03000509000000000000" pitchFamily="65" charset="-120"/>
                <a:cs typeface="Times New Roman" panose="02020603050405020304" pitchFamily="18" charset="0"/>
              </a:rPr>
              <a:t>矩陣型捕捉籠分布放置，每個樣區放置</a:t>
            </a:r>
            <a:r>
              <a:rPr lang="en-CA" altLang="zh-TW" sz="800" kern="100" dirty="0">
                <a:latin typeface="Times New Roman" panose="02020603050405020304" pitchFamily="18" charset="0"/>
                <a:ea typeface="標楷體" panose="03000509000000000000" pitchFamily="65" charset="-120"/>
                <a:cs typeface="Times New Roman" panose="02020603050405020304" pitchFamily="18" charset="0"/>
              </a:rPr>
              <a:t>50</a:t>
            </a:r>
            <a:r>
              <a:rPr lang="zh-TW" altLang="zh-TW" sz="800" kern="100" dirty="0">
                <a:latin typeface="Times New Roman" panose="02020603050405020304" pitchFamily="18" charset="0"/>
                <a:ea typeface="標楷體" panose="03000509000000000000" pitchFamily="65" charset="-120"/>
                <a:cs typeface="Times New Roman" panose="02020603050405020304" pitchFamily="18" charset="0"/>
              </a:rPr>
              <a:t>個捕捉籠</a:t>
            </a:r>
            <a:r>
              <a:rPr lang="zh-TW"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。動物</a:t>
            </a:r>
            <a:r>
              <a:rPr lang="zh-TW" altLang="zh-TW" sz="800" kern="100" dirty="0">
                <a:latin typeface="Times New Roman" panose="02020603050405020304" pitchFamily="18" charset="0"/>
                <a:ea typeface="標楷體" panose="03000509000000000000" pitchFamily="65" charset="-120"/>
                <a:cs typeface="Times New Roman" panose="02020603050405020304" pitchFamily="18" charset="0"/>
              </a:rPr>
              <a:t>捕捉</a:t>
            </a:r>
            <a:r>
              <a:rPr lang="zh-TW"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後進行動</a:t>
            </a:r>
            <a:r>
              <a:rPr lang="zh-TW" altLang="zh-TW" sz="800" kern="100" dirty="0">
                <a:latin typeface="Times New Roman" panose="02020603050405020304" pitchFamily="18" charset="0"/>
                <a:ea typeface="標楷體" panose="03000509000000000000" pitchFamily="65" charset="-120"/>
                <a:cs typeface="Times New Roman" panose="02020603050405020304" pitchFamily="18" charset="0"/>
              </a:rPr>
              <a:t>物麻醉保定、上標及樣本採集</a:t>
            </a:r>
            <a:r>
              <a:rPr lang="zh-TW"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。樣本</a:t>
            </a:r>
            <a:r>
              <a:rPr lang="zh-TW" altLang="zh-TW" sz="800" kern="100" dirty="0">
                <a:latin typeface="Times New Roman" panose="02020603050405020304" pitchFamily="18" charset="0"/>
                <a:ea typeface="標楷體" panose="03000509000000000000" pitchFamily="65" charset="-120"/>
                <a:cs typeface="Times New Roman" panose="02020603050405020304" pitchFamily="18" charset="0"/>
              </a:rPr>
              <a:t>寄送</a:t>
            </a:r>
            <a:r>
              <a:rPr lang="zh-TW"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至</a:t>
            </a:r>
            <a:r>
              <a:rPr lang="zh-TW" altLang="en-US" sz="800" kern="100" dirty="0" smtClean="0">
                <a:latin typeface="Times New Roman" panose="02020603050405020304" pitchFamily="18" charset="0"/>
                <a:ea typeface="標楷體" panose="03000509000000000000" pitchFamily="65" charset="-120"/>
                <a:cs typeface="Times New Roman" panose="02020603050405020304" pitchFamily="18" charset="0"/>
              </a:rPr>
              <a:t>相關單位</a:t>
            </a:r>
            <a:r>
              <a:rPr lang="zh-TW"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進行</a:t>
            </a:r>
            <a:r>
              <a:rPr lang="zh-TW" altLang="zh-TW" sz="800" kern="100" dirty="0">
                <a:latin typeface="Times New Roman" panose="02020603050405020304" pitchFamily="18" charset="0"/>
                <a:ea typeface="標楷體" panose="03000509000000000000" pitchFamily="65" charset="-120"/>
                <a:cs typeface="Times New Roman" panose="02020603050405020304" pitchFamily="18" charset="0"/>
              </a:rPr>
              <a:t>狂犬病毒之檢測</a:t>
            </a:r>
            <a:r>
              <a:rPr lang="zh-TW"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800" kern="100" dirty="0" smtClean="0">
              <a:latin typeface="Times New Roman" panose="02020603050405020304" pitchFamily="18" charset="0"/>
              <a:ea typeface="標楷體" panose="03000509000000000000" pitchFamily="65" charset="-120"/>
              <a:cs typeface="Times New Roman" panose="02020603050405020304" pitchFamily="18" charset="0"/>
            </a:endParaRPr>
          </a:p>
          <a:p>
            <a:pPr marR="61595" algn="just">
              <a:lnSpc>
                <a:spcPct val="150000"/>
              </a:lnSpc>
              <a:spcAft>
                <a:spcPts val="0"/>
              </a:spcAft>
            </a:pPr>
            <a:endParaRPr lang="en-US" altLang="zh-TW" sz="800" kern="100" dirty="0" smtClean="0">
              <a:latin typeface="Times New Roman" panose="02020603050405020304" pitchFamily="18" charset="0"/>
              <a:ea typeface="標楷體" panose="03000509000000000000" pitchFamily="65" charset="-120"/>
              <a:cs typeface="Times New Roman" panose="02020603050405020304" pitchFamily="18" charset="0"/>
            </a:endParaRPr>
          </a:p>
          <a:p>
            <a:pPr marR="61595" algn="just">
              <a:lnSpc>
                <a:spcPct val="150000"/>
              </a:lnSpc>
            </a:pPr>
            <a:r>
              <a:rPr lang="zh-TW" altLang="zh-TW" sz="800" b="1" kern="100" dirty="0">
                <a:latin typeface="Times New Roman" panose="02020603050405020304" pitchFamily="18" charset="0"/>
                <a:ea typeface="標楷體" panose="03000509000000000000" pitchFamily="65" charset="-120"/>
                <a:cs typeface="Times New Roman" panose="02020603050405020304" pitchFamily="18" charset="0"/>
              </a:rPr>
              <a:t>族群密度估計</a:t>
            </a:r>
            <a:endParaRPr lang="en-US" altLang="zh-TW" sz="800" b="1" kern="100" dirty="0">
              <a:latin typeface="Times New Roman" panose="02020603050405020304" pitchFamily="18" charset="0"/>
              <a:ea typeface="標楷體" panose="03000509000000000000" pitchFamily="65" charset="-120"/>
              <a:cs typeface="Times New Roman" panose="02020603050405020304" pitchFamily="18" charset="0"/>
            </a:endParaRPr>
          </a:p>
          <a:p>
            <a:pPr marR="61595" indent="216000" algn="just">
              <a:lnSpc>
                <a:spcPct val="150000"/>
              </a:lnSpc>
            </a:pPr>
            <a:r>
              <a:rPr lang="zh-TW" altLang="zh-TW" sz="800" kern="100" dirty="0">
                <a:latin typeface="Times New Roman" panose="02020603050405020304" pitchFamily="18" charset="0"/>
                <a:ea typeface="標楷體" panose="03000509000000000000" pitchFamily="65" charset="-120"/>
                <a:cs typeface="Times New Roman" panose="02020603050405020304" pitchFamily="18" charset="0"/>
              </a:rPr>
              <a:t>捕獲之小型食肉目動物個體進行外觀標示，以</a:t>
            </a:r>
            <a:r>
              <a:rPr lang="en-CA" altLang="zh-TW" sz="800" kern="100" dirty="0">
                <a:latin typeface="Times New Roman" panose="02020603050405020304" pitchFamily="18" charset="0"/>
                <a:ea typeface="標楷體" panose="03000509000000000000" pitchFamily="65" charset="-120"/>
                <a:cs typeface="Times New Roman" panose="02020603050405020304" pitchFamily="18" charset="0"/>
              </a:rPr>
              <a:t>Capture marked recapture</a:t>
            </a:r>
            <a:r>
              <a:rPr lang="zh-TW" altLang="zh-TW" sz="800" kern="100" dirty="0">
                <a:latin typeface="Times New Roman" panose="02020603050405020304" pitchFamily="18" charset="0"/>
                <a:ea typeface="標楷體" panose="03000509000000000000" pitchFamily="65" charset="-120"/>
                <a:cs typeface="Times New Roman" panose="02020603050405020304" pitchFamily="18" charset="0"/>
              </a:rPr>
              <a:t>模式，應用</a:t>
            </a:r>
            <a:r>
              <a:rPr lang="en-CA" altLang="zh-TW" sz="800" kern="100" dirty="0">
                <a:latin typeface="Times New Roman" panose="02020603050405020304" pitchFamily="18" charset="0"/>
                <a:ea typeface="標楷體" panose="03000509000000000000" pitchFamily="65" charset="-120"/>
                <a:cs typeface="Times New Roman" panose="02020603050405020304" pitchFamily="18" charset="0"/>
              </a:rPr>
              <a:t>Mark</a:t>
            </a:r>
            <a:r>
              <a:rPr lang="zh-TW" altLang="zh-TW" sz="800" kern="100" dirty="0">
                <a:latin typeface="Times New Roman" panose="02020603050405020304" pitchFamily="18" charset="0"/>
                <a:ea typeface="標楷體" panose="03000509000000000000" pitchFamily="65" charset="-120"/>
                <a:cs typeface="Times New Roman" panose="02020603050405020304" pitchFamily="18" charset="0"/>
              </a:rPr>
              <a:t>軟體以</a:t>
            </a:r>
            <a:r>
              <a:rPr lang="en-CA" altLang="zh-TW" sz="800" kern="100" dirty="0">
                <a:latin typeface="Times New Roman" panose="02020603050405020304" pitchFamily="18" charset="0"/>
                <a:ea typeface="標楷體" panose="03000509000000000000" pitchFamily="65" charset="-120"/>
                <a:cs typeface="Times New Roman" panose="02020603050405020304" pitchFamily="18" charset="0"/>
              </a:rPr>
              <a:t>Robust </a:t>
            </a:r>
            <a:r>
              <a:rPr lang="en-CA" altLang="zh-TW" sz="800" kern="100" dirty="0" err="1">
                <a:latin typeface="Times New Roman" panose="02020603050405020304" pitchFamily="18" charset="0"/>
                <a:ea typeface="標楷體" panose="03000509000000000000" pitchFamily="65" charset="-120"/>
                <a:cs typeface="Times New Roman" panose="02020603050405020304" pitchFamily="18" charset="0"/>
              </a:rPr>
              <a:t>desig</a:t>
            </a:r>
            <a:r>
              <a:rPr lang="zh-TW" altLang="zh-TW" sz="800" kern="100" dirty="0">
                <a:latin typeface="Times New Roman" panose="02020603050405020304" pitchFamily="18" charset="0"/>
                <a:ea typeface="標楷體" panose="03000509000000000000" pitchFamily="65" charset="-120"/>
                <a:cs typeface="Times New Roman" panose="02020603050405020304" pitchFamily="18" charset="0"/>
              </a:rPr>
              <a:t>進行族群密度之估算。監測面積採用現今最常使用的</a:t>
            </a:r>
            <a:r>
              <a:rPr lang="en-US" altLang="zh-TW" sz="800" kern="100" dirty="0">
                <a:latin typeface="Times New Roman" panose="02020603050405020304" pitchFamily="18" charset="0"/>
                <a:ea typeface="標楷體" panose="03000509000000000000" pitchFamily="65" charset="-120"/>
                <a:cs typeface="Times New Roman" panose="02020603050405020304" pitchFamily="18" charset="0"/>
              </a:rPr>
              <a:t>1/2 Mean Maximum Distances Moved (1/2MMDM)</a:t>
            </a:r>
            <a:endParaRPr lang="zh-TW" altLang="zh-TW" sz="800" kern="100" dirty="0">
              <a:latin typeface="Times New Roman" panose="02020603050405020304" pitchFamily="18" charset="0"/>
              <a:ea typeface="標楷體" panose="03000509000000000000" pitchFamily="65" charset="-120"/>
              <a:cs typeface="Times New Roman" panose="02020603050405020304" pitchFamily="18" charset="0"/>
            </a:endParaRPr>
          </a:p>
          <a:p>
            <a:pPr marR="61595" algn="just">
              <a:lnSpc>
                <a:spcPct val="150000"/>
              </a:lnSpc>
            </a:pPr>
            <a:endParaRPr lang="en-US" altLang="zh-TW" sz="800" kern="100" dirty="0" smtClean="0">
              <a:latin typeface="Times New Roman" panose="02020603050405020304" pitchFamily="18" charset="0"/>
              <a:ea typeface="標楷體" panose="03000509000000000000" pitchFamily="65" charset="-120"/>
              <a:cs typeface="Times New Roman" panose="02020603050405020304" pitchFamily="18" charset="0"/>
            </a:endParaRPr>
          </a:p>
          <a:p>
            <a:pPr marR="61595" algn="just">
              <a:lnSpc>
                <a:spcPct val="150000"/>
              </a:lnSpc>
            </a:pPr>
            <a:r>
              <a:rPr lang="zh-TW" altLang="zh-TW" sz="800" b="1" kern="100" dirty="0" smtClean="0">
                <a:latin typeface="Times New Roman" panose="02020603050405020304" pitchFamily="18" charset="0"/>
                <a:ea typeface="標楷體" panose="03000509000000000000" pitchFamily="65" charset="-120"/>
                <a:cs typeface="Times New Roman" panose="02020603050405020304" pitchFamily="18" charset="0"/>
              </a:rPr>
              <a:t>族群</a:t>
            </a:r>
            <a:r>
              <a:rPr lang="zh-TW" altLang="zh-TW" sz="800" b="1" kern="100" dirty="0">
                <a:latin typeface="Times New Roman" panose="02020603050405020304" pitchFamily="18" charset="0"/>
                <a:ea typeface="標楷體" panose="03000509000000000000" pitchFamily="65" charset="-120"/>
                <a:cs typeface="Times New Roman" panose="02020603050405020304" pitchFamily="18" charset="0"/>
              </a:rPr>
              <a:t>豐富度指標</a:t>
            </a:r>
            <a:r>
              <a:rPr lang="zh-TW" altLang="zh-TW" sz="800" b="1" kern="100" dirty="0" smtClean="0">
                <a:latin typeface="Times New Roman" panose="02020603050405020304" pitchFamily="18" charset="0"/>
                <a:ea typeface="標楷體" panose="03000509000000000000" pitchFamily="65" charset="-120"/>
                <a:cs typeface="Times New Roman" panose="02020603050405020304" pitchFamily="18" charset="0"/>
              </a:rPr>
              <a:t>變化</a:t>
            </a:r>
            <a:endParaRPr lang="en-US" altLang="zh-TW" sz="800" b="1" kern="100" dirty="0" smtClean="0">
              <a:latin typeface="Times New Roman" panose="02020603050405020304" pitchFamily="18" charset="0"/>
              <a:ea typeface="標楷體" panose="03000509000000000000" pitchFamily="65" charset="-120"/>
              <a:cs typeface="Times New Roman" panose="02020603050405020304" pitchFamily="18" charset="0"/>
            </a:endParaRPr>
          </a:p>
          <a:p>
            <a:pPr marR="61595" indent="216000" algn="just">
              <a:lnSpc>
                <a:spcPct val="150000"/>
              </a:lnSpc>
            </a:pPr>
            <a:r>
              <a:rPr lang="zh-TW"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兩樣</a:t>
            </a:r>
            <a:r>
              <a:rPr lang="zh-TW" altLang="zh-TW" sz="800" kern="100" dirty="0">
                <a:latin typeface="Times New Roman" panose="02020603050405020304" pitchFamily="18" charset="0"/>
                <a:ea typeface="標楷體" panose="03000509000000000000" pitchFamily="65" charset="-120"/>
                <a:cs typeface="Times New Roman" panose="02020603050405020304" pitchFamily="18" charset="0"/>
              </a:rPr>
              <a:t>區各使用</a:t>
            </a:r>
            <a:r>
              <a:rPr lang="en-CA" altLang="zh-TW" sz="800" kern="100" dirty="0">
                <a:latin typeface="Times New Roman" panose="02020603050405020304" pitchFamily="18" charset="0"/>
                <a:ea typeface="標楷體" panose="03000509000000000000" pitchFamily="65" charset="-120"/>
                <a:cs typeface="Times New Roman" panose="02020603050405020304" pitchFamily="18" charset="0"/>
              </a:rPr>
              <a:t>10</a:t>
            </a:r>
            <a:r>
              <a:rPr lang="zh-TW" altLang="zh-TW" sz="800" kern="100" dirty="0">
                <a:latin typeface="Times New Roman" panose="02020603050405020304" pitchFamily="18" charset="0"/>
                <a:ea typeface="標楷體" panose="03000509000000000000" pitchFamily="65" charset="-120"/>
                <a:cs typeface="Times New Roman" panose="02020603050405020304" pitchFamily="18" charset="0"/>
              </a:rPr>
              <a:t>台紅外線自動照相機</a:t>
            </a:r>
            <a:r>
              <a:rPr lang="en-CA" altLang="zh-TW" sz="800" kern="100" dirty="0" err="1">
                <a:latin typeface="Times New Roman" panose="02020603050405020304" pitchFamily="18" charset="0"/>
                <a:ea typeface="標楷體" panose="03000509000000000000" pitchFamily="65" charset="-120"/>
                <a:cs typeface="Times New Roman" panose="02020603050405020304" pitchFamily="18" charset="0"/>
              </a:rPr>
              <a:t>Reconyx</a:t>
            </a:r>
            <a:r>
              <a:rPr lang="en-CA" altLang="zh-TW" sz="800" kern="100" dirty="0">
                <a:latin typeface="Times New Roman" panose="02020603050405020304" pitchFamily="18" charset="0"/>
                <a:ea typeface="標楷體" panose="03000509000000000000" pitchFamily="65" charset="-120"/>
                <a:cs typeface="Times New Roman" panose="02020603050405020304" pitchFamily="18" charset="0"/>
              </a:rPr>
              <a:t> </a:t>
            </a:r>
            <a:r>
              <a:rPr lang="en-CA"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HC500</a:t>
            </a:r>
            <a:r>
              <a:rPr lang="zh-TW"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同步</a:t>
            </a:r>
            <a:r>
              <a:rPr lang="zh-TW" altLang="zh-TW" sz="800" kern="100" dirty="0">
                <a:latin typeface="Times New Roman" panose="02020603050405020304" pitchFamily="18" charset="0"/>
                <a:ea typeface="標楷體" panose="03000509000000000000" pitchFamily="65" charset="-120"/>
                <a:cs typeface="Times New Roman" panose="02020603050405020304" pitchFamily="18" charset="0"/>
              </a:rPr>
              <a:t>進行族群密度監測</a:t>
            </a:r>
            <a:r>
              <a:rPr lang="zh-TW"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。每</a:t>
            </a:r>
            <a:r>
              <a:rPr lang="en-CA" altLang="zh-TW" sz="800" kern="100" dirty="0">
                <a:latin typeface="Times New Roman" panose="02020603050405020304" pitchFamily="18" charset="0"/>
                <a:ea typeface="標楷體" panose="03000509000000000000" pitchFamily="65" charset="-120"/>
                <a:cs typeface="Times New Roman" panose="02020603050405020304" pitchFamily="18" charset="0"/>
              </a:rPr>
              <a:t>4</a:t>
            </a:r>
            <a:r>
              <a:rPr lang="zh-TW" altLang="zh-TW" sz="800" kern="100" dirty="0">
                <a:latin typeface="Times New Roman" panose="02020603050405020304" pitchFamily="18" charset="0"/>
                <a:ea typeface="標楷體" panose="03000509000000000000" pitchFamily="65" charset="-120"/>
                <a:cs typeface="Times New Roman" panose="02020603050405020304" pitchFamily="18" charset="0"/>
              </a:rPr>
              <a:t>公頃範圍放置一台自動照相機形成矩陣型分布</a:t>
            </a:r>
            <a:r>
              <a:rPr lang="zh-TW"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。族群</a:t>
            </a:r>
            <a:r>
              <a:rPr lang="zh-TW" altLang="zh-TW" sz="800" kern="100" dirty="0">
                <a:latin typeface="Times New Roman" panose="02020603050405020304" pitchFamily="18" charset="0"/>
                <a:ea typeface="標楷體" panose="03000509000000000000" pitchFamily="65" charset="-120"/>
                <a:cs typeface="Times New Roman" panose="02020603050405020304" pitchFamily="18" charset="0"/>
              </a:rPr>
              <a:t>豐富度指標以「出現頻度指標</a:t>
            </a:r>
            <a:r>
              <a:rPr lang="en-CA" altLang="zh-TW" sz="800" kern="100" dirty="0">
                <a:latin typeface="Times New Roman" panose="02020603050405020304" pitchFamily="18" charset="0"/>
                <a:ea typeface="標楷體" panose="03000509000000000000" pitchFamily="65" charset="-120"/>
                <a:cs typeface="Times New Roman" panose="02020603050405020304" pitchFamily="18" charset="0"/>
              </a:rPr>
              <a:t>OI</a:t>
            </a:r>
            <a:r>
              <a:rPr lang="zh-TW" altLang="zh-TW" sz="800" kern="100" dirty="0">
                <a:latin typeface="Times New Roman" panose="02020603050405020304" pitchFamily="18" charset="0"/>
                <a:ea typeface="標楷體" panose="03000509000000000000" pitchFamily="65" charset="-120"/>
                <a:cs typeface="Times New Roman" panose="02020603050405020304" pitchFamily="18" charset="0"/>
              </a:rPr>
              <a:t>值（</a:t>
            </a:r>
            <a:r>
              <a:rPr lang="en-CA" altLang="zh-TW" sz="800" kern="100" dirty="0">
                <a:latin typeface="Times New Roman" panose="02020603050405020304" pitchFamily="18" charset="0"/>
                <a:ea typeface="標楷體" panose="03000509000000000000" pitchFamily="65" charset="-120"/>
                <a:cs typeface="Times New Roman" panose="02020603050405020304" pitchFamily="18" charset="0"/>
              </a:rPr>
              <a:t>Occurrence Index</a:t>
            </a:r>
            <a:r>
              <a:rPr lang="zh-TW" altLang="zh-TW" sz="800" kern="100" dirty="0">
                <a:latin typeface="Times New Roman" panose="02020603050405020304" pitchFamily="18" charset="0"/>
                <a:ea typeface="標楷體" panose="03000509000000000000" pitchFamily="65" charset="-120"/>
                <a:cs typeface="Times New Roman" panose="02020603050405020304" pitchFamily="18" charset="0"/>
              </a:rPr>
              <a:t>）」代表；</a:t>
            </a:r>
            <a:r>
              <a:rPr lang="en-CA" altLang="zh-TW" sz="800" kern="100" dirty="0">
                <a:latin typeface="Times New Roman" panose="02020603050405020304" pitchFamily="18" charset="0"/>
                <a:ea typeface="標楷體" panose="03000509000000000000" pitchFamily="65" charset="-120"/>
                <a:cs typeface="Times New Roman" panose="02020603050405020304" pitchFamily="18" charset="0"/>
              </a:rPr>
              <a:t>OI</a:t>
            </a:r>
            <a:r>
              <a:rPr lang="zh-TW" altLang="zh-TW" sz="800" kern="100" dirty="0">
                <a:latin typeface="Times New Roman" panose="02020603050405020304" pitchFamily="18" charset="0"/>
                <a:ea typeface="標楷體" panose="03000509000000000000" pitchFamily="65" charset="-120"/>
                <a:cs typeface="Times New Roman" panose="02020603050405020304" pitchFamily="18" charset="0"/>
              </a:rPr>
              <a:t>值＝自動照相機每</a:t>
            </a:r>
            <a:r>
              <a:rPr lang="en-CA" altLang="zh-TW" sz="800" kern="100" dirty="0">
                <a:latin typeface="Times New Roman" panose="02020603050405020304" pitchFamily="18" charset="0"/>
                <a:ea typeface="標楷體" panose="03000509000000000000" pitchFamily="65" charset="-120"/>
                <a:cs typeface="Times New Roman" panose="02020603050405020304" pitchFamily="18" charset="0"/>
              </a:rPr>
              <a:t>1,000</a:t>
            </a:r>
            <a:r>
              <a:rPr lang="zh-TW" altLang="zh-TW" sz="800" kern="100" dirty="0">
                <a:latin typeface="Times New Roman" panose="02020603050405020304" pitchFamily="18" charset="0"/>
                <a:ea typeface="標楷體" panose="03000509000000000000" pitchFamily="65" charset="-120"/>
                <a:cs typeface="Times New Roman" panose="02020603050405020304" pitchFamily="18" charset="0"/>
              </a:rPr>
              <a:t>個工作小時中所拍攝到的鼬獾</a:t>
            </a:r>
            <a:r>
              <a:rPr lang="en-CA" altLang="zh-TW" sz="800" kern="1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800" kern="100" dirty="0">
                <a:latin typeface="Times New Roman" panose="02020603050405020304" pitchFamily="18" charset="0"/>
                <a:ea typeface="標楷體" panose="03000509000000000000" pitchFamily="65" charset="-120"/>
                <a:cs typeface="Times New Roman" panose="02020603050405020304" pitchFamily="18" charset="0"/>
              </a:rPr>
              <a:t>或其他小型食肉目動物</a:t>
            </a:r>
            <a:r>
              <a:rPr lang="en-CA" altLang="zh-TW" sz="800" kern="1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800" kern="100" dirty="0" smtClean="0">
                <a:latin typeface="Times New Roman" panose="02020603050405020304" pitchFamily="18" charset="0"/>
                <a:ea typeface="標楷體" panose="03000509000000000000" pitchFamily="65" charset="-120"/>
                <a:cs typeface="Times New Roman" panose="02020603050405020304" pitchFamily="18" charset="0"/>
              </a:rPr>
              <a:t>照片數。</a:t>
            </a:r>
            <a:endParaRPr lang="en-US" altLang="zh-TW" sz="800" kern="100" dirty="0" smtClean="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16" name="矩形 15"/>
          <p:cNvSpPr/>
          <p:nvPr/>
        </p:nvSpPr>
        <p:spPr>
          <a:xfrm>
            <a:off x="97806" y="6629746"/>
            <a:ext cx="3363294" cy="3174996"/>
          </a:xfrm>
          <a:prstGeom prst="rect">
            <a:avLst/>
          </a:prstGeom>
          <a:solidFill>
            <a:schemeClr val="accent4">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 name="矩形 20"/>
          <p:cNvSpPr/>
          <p:nvPr/>
        </p:nvSpPr>
        <p:spPr>
          <a:xfrm>
            <a:off x="107822" y="8838644"/>
            <a:ext cx="3350868" cy="244396"/>
          </a:xfrm>
          <a:prstGeom prst="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 name="矩形 17"/>
          <p:cNvSpPr/>
          <p:nvPr/>
        </p:nvSpPr>
        <p:spPr>
          <a:xfrm>
            <a:off x="3494706" y="5282945"/>
            <a:ext cx="3289078" cy="4521797"/>
          </a:xfrm>
          <a:prstGeom prst="rect">
            <a:avLst/>
          </a:prstGeom>
          <a:solidFill>
            <a:schemeClr val="accent4">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矩形 19"/>
          <p:cNvSpPr/>
          <p:nvPr/>
        </p:nvSpPr>
        <p:spPr>
          <a:xfrm>
            <a:off x="107822" y="6628844"/>
            <a:ext cx="3353278" cy="244576"/>
          </a:xfrm>
          <a:prstGeom prst="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3" name="矩形 22"/>
          <p:cNvSpPr/>
          <p:nvPr/>
        </p:nvSpPr>
        <p:spPr>
          <a:xfrm>
            <a:off x="3497102" y="5278496"/>
            <a:ext cx="3279062" cy="252599"/>
          </a:xfrm>
          <a:prstGeom prst="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bg1"/>
              </a:solidFill>
            </a:endParaRPr>
          </a:p>
        </p:txBody>
      </p:sp>
      <p:sp>
        <p:nvSpPr>
          <p:cNvPr id="6" name="矩形 5"/>
          <p:cNvSpPr/>
          <p:nvPr/>
        </p:nvSpPr>
        <p:spPr>
          <a:xfrm>
            <a:off x="97806" y="6588328"/>
            <a:ext cx="3429000" cy="3277820"/>
          </a:xfrm>
          <a:prstGeom prst="rect">
            <a:avLst/>
          </a:prstGeom>
        </p:spPr>
        <p:txBody>
          <a:bodyPr>
            <a:spAutoFit/>
          </a:bodyPr>
          <a:lstStyle/>
          <a:p>
            <a:pPr marR="61595">
              <a:lnSpc>
                <a:spcPct val="150000"/>
              </a:lnSpc>
              <a:spcAft>
                <a:spcPts val="0"/>
              </a:spcAft>
            </a:pPr>
            <a:r>
              <a:rPr lang="zh-TW" altLang="zh-TW" sz="900" b="1" kern="100" dirty="0" smtClean="0">
                <a:solidFill>
                  <a:srgbClr val="FFFF00"/>
                </a:solidFill>
                <a:latin typeface="標楷體" panose="03000509000000000000" pitchFamily="65" charset="-120"/>
                <a:ea typeface="標楷體" panose="03000509000000000000" pitchFamily="65" charset="-120"/>
                <a:cs typeface="Times New Roman" panose="02020603050405020304" pitchFamily="18" charset="0"/>
              </a:rPr>
              <a:t>動物</a:t>
            </a:r>
            <a:r>
              <a:rPr lang="zh-TW" altLang="zh-TW" sz="900" b="1" kern="100" dirty="0">
                <a:solidFill>
                  <a:srgbClr val="FFFF00"/>
                </a:solidFill>
                <a:latin typeface="標楷體" panose="03000509000000000000" pitchFamily="65" charset="-120"/>
                <a:ea typeface="標楷體" panose="03000509000000000000" pitchFamily="65" charset="-120"/>
                <a:cs typeface="Times New Roman" panose="02020603050405020304" pitchFamily="18" charset="0"/>
              </a:rPr>
              <a:t>捕捉及</a:t>
            </a:r>
            <a:r>
              <a:rPr lang="zh-TW" altLang="en-US" sz="900" b="1" kern="100" dirty="0">
                <a:solidFill>
                  <a:srgbClr val="FFFF00"/>
                </a:solidFill>
                <a:latin typeface="標楷體" panose="03000509000000000000" pitchFamily="65" charset="-120"/>
                <a:ea typeface="標楷體" panose="03000509000000000000" pitchFamily="65" charset="-120"/>
                <a:cs typeface="Times New Roman" panose="02020603050405020304" pitchFamily="18" charset="0"/>
              </a:rPr>
              <a:t>疾病檢測結果</a:t>
            </a:r>
            <a:endParaRPr lang="en-US" altLang="zh-TW" sz="900" b="1" kern="100" dirty="0">
              <a:solidFill>
                <a:srgbClr val="FFFF00"/>
              </a:solidFill>
              <a:latin typeface="標楷體" panose="03000509000000000000" pitchFamily="65" charset="-120"/>
              <a:ea typeface="標楷體" panose="03000509000000000000" pitchFamily="65" charset="-120"/>
              <a:cs typeface="Times New Roman" panose="02020603050405020304" pitchFamily="18" charset="0"/>
            </a:endParaRPr>
          </a:p>
          <a:p>
            <a:pPr marR="61595">
              <a:lnSpc>
                <a:spcPct val="150000"/>
              </a:lnSpc>
              <a:spcAft>
                <a:spcPts val="0"/>
              </a:spcAft>
            </a:pPr>
            <a:endParaRPr lang="en-US" altLang="zh-TW" sz="800" kern="100" dirty="0">
              <a:latin typeface="標楷體" panose="03000509000000000000" pitchFamily="65" charset="-120"/>
              <a:ea typeface="標楷體" panose="03000509000000000000" pitchFamily="65" charset="-120"/>
              <a:cs typeface="Times New Roman" panose="02020603050405020304" pitchFamily="18" charset="0"/>
            </a:endParaRPr>
          </a:p>
          <a:p>
            <a:pPr marR="61595">
              <a:lnSpc>
                <a:spcPct val="150000"/>
              </a:lnSpc>
              <a:spcAft>
                <a:spcPts val="0"/>
              </a:spcAft>
            </a:pPr>
            <a:endParaRPr lang="en-US" altLang="zh-TW" sz="800" kern="100" dirty="0">
              <a:latin typeface="標楷體" panose="03000509000000000000" pitchFamily="65" charset="-120"/>
              <a:ea typeface="標楷體" panose="03000509000000000000" pitchFamily="65" charset="-120"/>
              <a:cs typeface="Times New Roman" panose="02020603050405020304" pitchFamily="18" charset="0"/>
            </a:endParaRPr>
          </a:p>
          <a:p>
            <a:pPr marR="61595">
              <a:lnSpc>
                <a:spcPct val="150000"/>
              </a:lnSpc>
              <a:spcAft>
                <a:spcPts val="0"/>
              </a:spcAft>
            </a:pPr>
            <a:endParaRPr lang="en-US" altLang="zh-TW" sz="800" kern="100" dirty="0">
              <a:latin typeface="標楷體" panose="03000509000000000000" pitchFamily="65" charset="-120"/>
              <a:ea typeface="標楷體" panose="03000509000000000000" pitchFamily="65" charset="-120"/>
              <a:cs typeface="Times New Roman" panose="02020603050405020304" pitchFamily="18" charset="0"/>
            </a:endParaRPr>
          </a:p>
          <a:p>
            <a:pPr marR="61595">
              <a:lnSpc>
                <a:spcPct val="150000"/>
              </a:lnSpc>
              <a:spcAft>
                <a:spcPts val="0"/>
              </a:spcAft>
            </a:pPr>
            <a:endParaRPr lang="en-US" altLang="zh-TW" sz="800" kern="100" dirty="0">
              <a:latin typeface="標楷體" panose="03000509000000000000" pitchFamily="65" charset="-120"/>
              <a:ea typeface="標楷體" panose="03000509000000000000" pitchFamily="65" charset="-120"/>
              <a:cs typeface="Times New Roman" panose="02020603050405020304" pitchFamily="18" charset="0"/>
            </a:endParaRPr>
          </a:p>
          <a:p>
            <a:pPr marR="61595">
              <a:lnSpc>
                <a:spcPct val="150000"/>
              </a:lnSpc>
              <a:spcAft>
                <a:spcPts val="0"/>
              </a:spcAft>
            </a:pPr>
            <a:endParaRPr lang="en-US" altLang="zh-TW" sz="800" kern="100" dirty="0" smtClean="0">
              <a:latin typeface="標楷體" panose="03000509000000000000" pitchFamily="65" charset="-120"/>
              <a:ea typeface="標楷體" panose="03000509000000000000" pitchFamily="65" charset="-120"/>
              <a:cs typeface="Times New Roman" panose="02020603050405020304" pitchFamily="18" charset="0"/>
            </a:endParaRPr>
          </a:p>
          <a:p>
            <a:pPr marR="61595">
              <a:lnSpc>
                <a:spcPct val="150000"/>
              </a:lnSpc>
              <a:spcAft>
                <a:spcPts val="0"/>
              </a:spcAft>
            </a:pPr>
            <a:endParaRPr lang="en-US" altLang="zh-TW" sz="800" kern="100" dirty="0">
              <a:latin typeface="標楷體" panose="03000509000000000000" pitchFamily="65" charset="-120"/>
              <a:ea typeface="標楷體" panose="03000509000000000000" pitchFamily="65" charset="-120"/>
              <a:cs typeface="Times New Roman" panose="02020603050405020304" pitchFamily="18" charset="0"/>
            </a:endParaRPr>
          </a:p>
          <a:p>
            <a:pPr marR="61595">
              <a:lnSpc>
                <a:spcPct val="150000"/>
              </a:lnSpc>
              <a:spcAft>
                <a:spcPts val="0"/>
              </a:spcAft>
            </a:pPr>
            <a:endParaRPr lang="en-US" altLang="zh-TW" sz="800" kern="100" dirty="0" smtClean="0">
              <a:latin typeface="標楷體" panose="03000509000000000000" pitchFamily="65" charset="-120"/>
              <a:ea typeface="標楷體" panose="03000509000000000000" pitchFamily="65" charset="-120"/>
              <a:cs typeface="Times New Roman" panose="02020603050405020304" pitchFamily="18" charset="0"/>
            </a:endParaRPr>
          </a:p>
          <a:p>
            <a:pPr marR="61595">
              <a:lnSpc>
                <a:spcPct val="150000"/>
              </a:lnSpc>
              <a:spcAft>
                <a:spcPts val="0"/>
              </a:spcAft>
            </a:pPr>
            <a:endParaRPr lang="en-US" altLang="zh-TW" sz="800" kern="100" dirty="0">
              <a:latin typeface="標楷體" panose="03000509000000000000" pitchFamily="65" charset="-120"/>
              <a:ea typeface="標楷體" panose="03000509000000000000" pitchFamily="65" charset="-120"/>
              <a:cs typeface="Times New Roman" panose="02020603050405020304" pitchFamily="18" charset="0"/>
            </a:endParaRPr>
          </a:p>
          <a:p>
            <a:r>
              <a:rPr lang="zh-TW" altLang="zh-TW" sz="800" dirty="0" smtClean="0">
                <a:latin typeface="Times New Roman" panose="02020603050405020304" pitchFamily="18" charset="0"/>
                <a:ea typeface="標楷體" panose="03000509000000000000" pitchFamily="65" charset="-120"/>
                <a:cs typeface="Times New Roman" panose="02020603050405020304" pitchFamily="18" charset="0"/>
              </a:rPr>
              <a:t>所有</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白鼻心個體之</a:t>
            </a:r>
            <a:r>
              <a:rPr lang="zh-TW" altLang="en-US" sz="800" dirty="0">
                <a:latin typeface="Times New Roman" panose="02020603050405020304" pitchFamily="18" charset="0"/>
                <a:ea typeface="標楷體" panose="03000509000000000000" pitchFamily="65" charset="-120"/>
                <a:cs typeface="Times New Roman" panose="02020603050405020304" pitchFamily="18" charset="0"/>
              </a:rPr>
              <a:t>狂犬病</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檢測結果均為陰性。</a:t>
            </a:r>
          </a:p>
          <a:p>
            <a:r>
              <a:rPr lang="en-CA" altLang="zh-TW" sz="800" dirty="0">
                <a:latin typeface="Times New Roman" panose="02020603050405020304" pitchFamily="18" charset="0"/>
                <a:ea typeface="標楷體" panose="03000509000000000000" pitchFamily="65" charset="-120"/>
                <a:cs typeface="Times New Roman" panose="02020603050405020304" pitchFamily="18" charset="0"/>
              </a:rPr>
              <a:t>9/29</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在鵝鑾鼻公園公廁前發現一隻死亡之白鼻心個體，經送檢驗</a:t>
            </a:r>
            <a:r>
              <a:rPr lang="zh-TW" altLang="en-US" sz="800" dirty="0">
                <a:latin typeface="Times New Roman" panose="02020603050405020304" pitchFamily="18" charset="0"/>
                <a:ea typeface="標楷體" panose="03000509000000000000" pitchFamily="65" charset="-120"/>
                <a:cs typeface="Times New Roman" panose="02020603050405020304" pitchFamily="18" charset="0"/>
              </a:rPr>
              <a:t>為</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狂犬病陰性</a:t>
            </a:r>
            <a:r>
              <a:rPr lang="zh-TW" altLang="zh-TW" sz="800"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R="61595">
              <a:lnSpc>
                <a:spcPct val="150000"/>
              </a:lnSpc>
            </a:pPr>
            <a:endParaRPr lang="en-US" altLang="zh-TW" sz="800" b="1" kern="100" dirty="0" smtClean="0">
              <a:latin typeface="Times New Roman" panose="02020603050405020304" pitchFamily="18" charset="0"/>
              <a:ea typeface="標楷體" panose="03000509000000000000" pitchFamily="65" charset="-120"/>
              <a:cs typeface="Times New Roman" panose="02020603050405020304" pitchFamily="18" charset="0"/>
            </a:endParaRPr>
          </a:p>
          <a:p>
            <a:pPr marR="61595">
              <a:lnSpc>
                <a:spcPct val="150000"/>
              </a:lnSpc>
            </a:pPr>
            <a:r>
              <a:rPr lang="zh-TW" altLang="zh-TW" sz="900" b="1" kern="100" dirty="0" smtClean="0">
                <a:solidFill>
                  <a:srgbClr val="FFFF00"/>
                </a:solidFill>
                <a:latin typeface="Times New Roman" panose="02020603050405020304" pitchFamily="18" charset="0"/>
                <a:ea typeface="標楷體" panose="03000509000000000000" pitchFamily="65" charset="-120"/>
                <a:cs typeface="Times New Roman" panose="02020603050405020304" pitchFamily="18" charset="0"/>
              </a:rPr>
              <a:t>族群</a:t>
            </a:r>
            <a:r>
              <a:rPr lang="zh-TW" altLang="zh-TW" sz="900" b="1" kern="100" dirty="0">
                <a:solidFill>
                  <a:srgbClr val="FFFF00"/>
                </a:solidFill>
                <a:latin typeface="Times New Roman" panose="02020603050405020304" pitchFamily="18" charset="0"/>
                <a:ea typeface="標楷體" panose="03000509000000000000" pitchFamily="65" charset="-120"/>
                <a:cs typeface="Times New Roman" panose="02020603050405020304" pitchFamily="18" charset="0"/>
              </a:rPr>
              <a:t>密度估計</a:t>
            </a:r>
            <a:endParaRPr lang="en-US" altLang="zh-TW" sz="900" b="1" kern="100" dirty="0">
              <a:solidFill>
                <a:srgbClr val="FFFF00"/>
              </a:solidFill>
              <a:latin typeface="標楷體" panose="03000509000000000000" pitchFamily="65" charset="-120"/>
              <a:ea typeface="標楷體" panose="03000509000000000000" pitchFamily="65" charset="-120"/>
              <a:cs typeface="Times New Roman" panose="02020603050405020304" pitchFamily="18" charset="0"/>
            </a:endParaRPr>
          </a:p>
          <a:p>
            <a:pPr indent="216000">
              <a:lnSpc>
                <a:spcPct val="150000"/>
              </a:lnSpc>
            </a:pP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利用</a:t>
            </a:r>
            <a:r>
              <a:rPr lang="en-US" altLang="zh-TW" sz="800" dirty="0">
                <a:latin typeface="Times New Roman" panose="02020603050405020304" pitchFamily="18" charset="0"/>
                <a:ea typeface="標楷體" panose="03000509000000000000" pitchFamily="65" charset="-120"/>
                <a:cs typeface="Times New Roman" panose="02020603050405020304" pitchFamily="18" charset="0"/>
              </a:rPr>
              <a:t>MARK</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軟體中的</a:t>
            </a:r>
            <a:r>
              <a:rPr lang="en-US" altLang="zh-TW" sz="800" dirty="0">
                <a:latin typeface="Times New Roman" panose="02020603050405020304" pitchFamily="18" charset="0"/>
                <a:ea typeface="標楷體" panose="03000509000000000000" pitchFamily="65" charset="-120"/>
                <a:cs typeface="Times New Roman" panose="02020603050405020304" pitchFamily="18" charset="0"/>
              </a:rPr>
              <a:t>Robust design</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估算高位珊瑚礁第一期中白鼻心的族群數量</a:t>
            </a:r>
            <a:r>
              <a:rPr lang="zh-TW" altLang="en-US" sz="8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在</a:t>
            </a:r>
            <a:r>
              <a:rPr lang="en-US" altLang="zh-TW" sz="800" dirty="0">
                <a:latin typeface="Times New Roman" panose="02020603050405020304" pitchFamily="18" charset="0"/>
                <a:ea typeface="標楷體" panose="03000509000000000000" pitchFamily="65" charset="-120"/>
                <a:cs typeface="Times New Roman" panose="02020603050405020304" pitchFamily="18" charset="0"/>
              </a:rPr>
              <a:t>2015</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年</a:t>
            </a:r>
            <a:r>
              <a:rPr lang="en-US" altLang="zh-TW" sz="800" dirty="0">
                <a:latin typeface="Times New Roman" panose="02020603050405020304" pitchFamily="18" charset="0"/>
                <a:ea typeface="標楷體" panose="03000509000000000000" pitchFamily="65" charset="-120"/>
                <a:cs typeface="Times New Roman" panose="02020603050405020304" pitchFamily="18" charset="0"/>
              </a:rPr>
              <a:t>7</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月</a:t>
            </a:r>
            <a:r>
              <a:rPr lang="en-US" altLang="zh-TW" sz="800" dirty="0">
                <a:latin typeface="Times New Roman" panose="02020603050405020304" pitchFamily="18" charset="0"/>
                <a:ea typeface="標楷體" panose="03000509000000000000" pitchFamily="65" charset="-120"/>
                <a:cs typeface="Times New Roman" panose="02020603050405020304" pitchFamily="18" charset="0"/>
              </a:rPr>
              <a:t>14</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至</a:t>
            </a:r>
            <a:r>
              <a:rPr lang="en-US" altLang="zh-TW" sz="800" dirty="0">
                <a:latin typeface="Times New Roman" panose="02020603050405020304" pitchFamily="18" charset="0"/>
                <a:ea typeface="標楷體" panose="03000509000000000000" pitchFamily="65" charset="-120"/>
                <a:cs typeface="Times New Roman" panose="02020603050405020304" pitchFamily="18" charset="0"/>
              </a:rPr>
              <a:t>8</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月</a:t>
            </a:r>
            <a:r>
              <a:rPr lang="en-US" altLang="zh-TW" sz="800" dirty="0">
                <a:latin typeface="Times New Roman" panose="02020603050405020304" pitchFamily="18" charset="0"/>
                <a:ea typeface="標楷體" panose="03000509000000000000" pitchFamily="65" charset="-120"/>
                <a:cs typeface="Times New Roman" panose="02020603050405020304" pitchFamily="18" charset="0"/>
              </a:rPr>
              <a:t>1</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號，白鼻心族群量為</a:t>
            </a:r>
            <a:r>
              <a:rPr lang="en-US" altLang="zh-TW" sz="800" dirty="0">
                <a:latin typeface="Times New Roman" panose="02020603050405020304" pitchFamily="18" charset="0"/>
                <a:ea typeface="標楷體" panose="03000509000000000000" pitchFamily="65" charset="-120"/>
                <a:cs typeface="Times New Roman" panose="02020603050405020304" pitchFamily="18" charset="0"/>
              </a:rPr>
              <a:t>5</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隻。所估算之</a:t>
            </a:r>
            <a:r>
              <a:rPr lang="en-US" altLang="zh-TW" sz="800" dirty="0">
                <a:latin typeface="Times New Roman" panose="02020603050405020304" pitchFamily="18" charset="0"/>
                <a:ea typeface="標楷體" panose="03000509000000000000" pitchFamily="65" charset="-120"/>
                <a:cs typeface="Times New Roman" panose="02020603050405020304" pitchFamily="18" charset="0"/>
              </a:rPr>
              <a:t>1/2MMDM</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值為</a:t>
            </a:r>
            <a:r>
              <a:rPr lang="en-US" altLang="zh-TW" sz="800" dirty="0">
                <a:latin typeface="Times New Roman" panose="02020603050405020304" pitchFamily="18" charset="0"/>
                <a:ea typeface="標楷體" panose="03000509000000000000" pitchFamily="65" charset="-120"/>
                <a:cs typeface="Times New Roman" panose="02020603050405020304" pitchFamily="18" charset="0"/>
              </a:rPr>
              <a:t>122.1</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公尺，將此估算值做為捕捉籠監測範圍之半徑，總和所有捕捉籠之監測面積</a:t>
            </a:r>
            <a:r>
              <a:rPr lang="en-US" altLang="zh-TW" sz="800" dirty="0">
                <a:latin typeface="Times New Roman" panose="02020603050405020304" pitchFamily="18" charset="0"/>
                <a:ea typeface="標楷體" panose="03000509000000000000" pitchFamily="65" charset="-120"/>
                <a:cs typeface="Times New Roman" panose="02020603050405020304" pitchFamily="18" charset="0"/>
              </a:rPr>
              <a:t>63</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公頃。第一期之白鼻心密度為每</a:t>
            </a:r>
            <a:r>
              <a:rPr lang="en-US" altLang="zh-TW" sz="800" dirty="0">
                <a:latin typeface="Times New Roman" panose="02020603050405020304" pitchFamily="18" charset="0"/>
                <a:ea typeface="標楷體" panose="03000509000000000000" pitchFamily="65" charset="-120"/>
                <a:cs typeface="Times New Roman" panose="02020603050405020304" pitchFamily="18" charset="0"/>
              </a:rPr>
              <a:t>100</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公頃</a:t>
            </a:r>
            <a:r>
              <a:rPr lang="en-US" altLang="zh-TW" sz="800" dirty="0">
                <a:latin typeface="Times New Roman" panose="02020603050405020304" pitchFamily="18" charset="0"/>
                <a:ea typeface="標楷體" panose="03000509000000000000" pitchFamily="65" charset="-120"/>
                <a:cs typeface="Times New Roman" panose="02020603050405020304" pitchFamily="18" charset="0"/>
              </a:rPr>
              <a:t>7.9</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隻</a:t>
            </a:r>
            <a:r>
              <a:rPr lang="zh-TW" altLang="zh-TW" sz="800"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zh-TW" altLang="zh-TW" sz="800" dirty="0">
              <a:latin typeface="Times New Roman" panose="02020603050405020304" pitchFamily="18" charset="0"/>
              <a:ea typeface="標楷體" panose="03000509000000000000" pitchFamily="65" charset="-120"/>
              <a:cs typeface="Times New Roman" panose="02020603050405020304" pitchFamily="18" charset="0"/>
            </a:endParaRPr>
          </a:p>
        </p:txBody>
      </p:sp>
      <p:pic>
        <p:nvPicPr>
          <p:cNvPr id="15" name="圖片 14"/>
          <p:cNvPicPr>
            <a:picLocks noChangeAspect="1"/>
          </p:cNvPicPr>
          <p:nvPr/>
        </p:nvPicPr>
        <p:blipFill>
          <a:blip r:embed="rId5"/>
          <a:stretch>
            <a:fillRect/>
          </a:stretch>
        </p:blipFill>
        <p:spPr>
          <a:xfrm>
            <a:off x="168106" y="6896280"/>
            <a:ext cx="3222694" cy="1399255"/>
          </a:xfrm>
          <a:prstGeom prst="rect">
            <a:avLst/>
          </a:prstGeom>
          <a:ln>
            <a:solidFill>
              <a:schemeClr val="tx1"/>
            </a:solidFill>
          </a:ln>
        </p:spPr>
      </p:pic>
      <p:sp>
        <p:nvSpPr>
          <p:cNvPr id="9" name="矩形 8"/>
          <p:cNvSpPr/>
          <p:nvPr/>
        </p:nvSpPr>
        <p:spPr>
          <a:xfrm>
            <a:off x="3461100" y="5249973"/>
            <a:ext cx="3358700" cy="3231654"/>
          </a:xfrm>
          <a:prstGeom prst="rect">
            <a:avLst/>
          </a:prstGeom>
        </p:spPr>
        <p:txBody>
          <a:bodyPr wrap="square">
            <a:spAutoFit/>
          </a:bodyPr>
          <a:lstStyle/>
          <a:p>
            <a:pPr>
              <a:lnSpc>
                <a:spcPct val="150000"/>
              </a:lnSpc>
            </a:pPr>
            <a:r>
              <a:rPr lang="zh-TW" altLang="en-US" sz="900" b="1" kern="0" dirty="0" smtClean="0">
                <a:solidFill>
                  <a:srgbClr val="FFFF00"/>
                </a:solidFill>
                <a:latin typeface="Times New Roman" panose="02020603050405020304" pitchFamily="18" charset="0"/>
                <a:ea typeface="標楷體" panose="03000509000000000000" pitchFamily="65" charset="-120"/>
                <a:cs typeface="Times New Roman" panose="02020603050405020304" pitchFamily="18" charset="0"/>
              </a:rPr>
              <a:t>討論</a:t>
            </a:r>
            <a:endParaRPr lang="en-US" altLang="zh-TW" sz="900" b="1" kern="0" dirty="0" smtClean="0">
              <a:solidFill>
                <a:srgbClr val="FFFF00"/>
              </a:solidFill>
              <a:latin typeface="Times New Roman" panose="02020603050405020304" pitchFamily="18" charset="0"/>
              <a:ea typeface="標楷體" panose="03000509000000000000" pitchFamily="65" charset="-120"/>
              <a:cs typeface="Times New Roman" panose="02020603050405020304" pitchFamily="18" charset="0"/>
            </a:endParaRPr>
          </a:p>
          <a:p>
            <a:pPr indent="216000">
              <a:lnSpc>
                <a:spcPct val="150000"/>
              </a:lnSpc>
            </a:pPr>
            <a:r>
              <a:rPr lang="zh-TW" altLang="zh-TW" sz="800" kern="0" dirty="0" smtClean="0">
                <a:latin typeface="Times New Roman" panose="02020603050405020304" pitchFamily="18" charset="0"/>
                <a:ea typeface="標楷體" panose="03000509000000000000" pitchFamily="65" charset="-120"/>
                <a:cs typeface="Times New Roman" panose="02020603050405020304" pitchFamily="18" charset="0"/>
              </a:rPr>
              <a:t>狂犬病病毒</a:t>
            </a:r>
            <a:r>
              <a:rPr lang="zh-TW" altLang="en-US" sz="800" kern="0" dirty="0" smtClean="0">
                <a:latin typeface="Times New Roman" panose="02020603050405020304" pitchFamily="18" charset="0"/>
                <a:ea typeface="標楷體" panose="03000509000000000000" pitchFamily="65" charset="-120"/>
                <a:cs typeface="Times New Roman" panose="02020603050405020304" pitchFamily="18" charset="0"/>
              </a:rPr>
              <a:t>會對</a:t>
            </a:r>
            <a:r>
              <a:rPr lang="zh-TW" altLang="zh-TW" sz="800" kern="0" dirty="0" smtClean="0">
                <a:latin typeface="Times New Roman" panose="02020603050405020304" pitchFamily="18" charset="0"/>
                <a:ea typeface="標楷體" panose="03000509000000000000" pitchFamily="65" charset="-120"/>
                <a:cs typeface="Times New Roman" panose="02020603050405020304" pitchFamily="18" charset="0"/>
              </a:rPr>
              <a:t>野生動物</a:t>
            </a:r>
            <a:r>
              <a:rPr lang="zh-TW" altLang="zh-TW" sz="800" kern="0" dirty="0">
                <a:latin typeface="Times New Roman" panose="02020603050405020304" pitchFamily="18" charset="0"/>
                <a:ea typeface="標楷體" panose="03000509000000000000" pitchFamily="65" charset="-120"/>
                <a:cs typeface="Times New Roman" panose="02020603050405020304" pitchFamily="18" charset="0"/>
              </a:rPr>
              <a:t>族群極大的</a:t>
            </a:r>
            <a:r>
              <a:rPr lang="zh-TW" altLang="zh-TW" sz="800" kern="0" dirty="0" smtClean="0">
                <a:latin typeface="Times New Roman" panose="02020603050405020304" pitchFamily="18" charset="0"/>
                <a:ea typeface="標楷體" panose="03000509000000000000" pitchFamily="65" charset="-120"/>
                <a:cs typeface="Times New Roman" panose="02020603050405020304" pitchFamily="18" charset="0"/>
              </a:rPr>
              <a:t>衝擊。</a:t>
            </a:r>
            <a:r>
              <a:rPr lang="zh-TW" altLang="zh-TW" sz="800" kern="0" dirty="0">
                <a:latin typeface="Times New Roman" panose="02020603050405020304" pitchFamily="18" charset="0"/>
                <a:ea typeface="標楷體" panose="03000509000000000000" pitchFamily="65" charset="-120"/>
                <a:cs typeface="Times New Roman" panose="02020603050405020304" pitchFamily="18" charset="0"/>
              </a:rPr>
              <a:t>臺灣鼬獾狂犬病爆發後，本研究團隊於</a:t>
            </a:r>
            <a:r>
              <a:rPr lang="en-US" altLang="zh-TW" sz="800" dirty="0">
                <a:latin typeface="Times New Roman" panose="02020603050405020304" pitchFamily="18" charset="0"/>
                <a:ea typeface="標楷體" panose="03000509000000000000" pitchFamily="65" charset="-120"/>
                <a:cs typeface="Times New Roman" panose="02020603050405020304" pitchFamily="18" charset="0"/>
              </a:rPr>
              <a:t>2013-2014</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年發現臺東海岸山脈研究樣區</a:t>
            </a:r>
            <a:r>
              <a:rPr lang="en-US" altLang="zh-TW" sz="8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台東鸞山及成功鎮</a:t>
            </a:r>
            <a:r>
              <a:rPr lang="en-US" altLang="zh-TW" sz="8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之鼬獾族群因狂犬病造成極大的衝擊部份區域之鼬獾族群降至極低的數量後，狂犬病案例也消失，但是我們仍不知道族群衝擊對後續狂犬病傳播之影響</a:t>
            </a:r>
            <a:r>
              <a:rPr lang="zh-TW" altLang="zh-TW" sz="800" dirty="0" smtClean="0">
                <a:latin typeface="Times New Roman" panose="02020603050405020304" pitchFamily="18" charset="0"/>
                <a:ea typeface="標楷體" panose="03000509000000000000" pitchFamily="65" charset="-120"/>
                <a:cs typeface="Times New Roman" panose="02020603050405020304" pitchFamily="18" charset="0"/>
              </a:rPr>
              <a:t>為何</a:t>
            </a:r>
            <a:r>
              <a:rPr lang="zh-TW" altLang="en-US" sz="800"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800" dirty="0" smtClean="0">
              <a:latin typeface="Times New Roman" panose="02020603050405020304" pitchFamily="18" charset="0"/>
              <a:ea typeface="標楷體" panose="03000509000000000000" pitchFamily="65" charset="-120"/>
              <a:cs typeface="Times New Roman" panose="02020603050405020304" pitchFamily="18" charset="0"/>
            </a:endParaRPr>
          </a:p>
          <a:p>
            <a:pPr indent="216000">
              <a:lnSpc>
                <a:spcPct val="150000"/>
              </a:lnSpc>
            </a:pPr>
            <a:r>
              <a:rPr lang="zh-TW" altLang="zh-TW" sz="800" dirty="0" smtClean="0">
                <a:latin typeface="Times New Roman" panose="02020603050405020304" pitchFamily="18" charset="0"/>
                <a:ea typeface="標楷體" panose="03000509000000000000" pitchFamily="65" charset="-120"/>
                <a:cs typeface="Times New Roman" panose="02020603050405020304" pitchFamily="18" charset="0"/>
              </a:rPr>
              <a:t>研究</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期間在墾丁兩樣區僅捕獲白鼻</a:t>
            </a:r>
            <a:r>
              <a:rPr lang="zh-TW" altLang="zh-TW" sz="800" dirty="0" smtClean="0">
                <a:latin typeface="Times New Roman" panose="02020603050405020304" pitchFamily="18" charset="0"/>
                <a:ea typeface="標楷體" panose="03000509000000000000" pitchFamily="65" charset="-120"/>
                <a:cs typeface="Times New Roman" panose="02020603050405020304" pitchFamily="18" charset="0"/>
              </a:rPr>
              <a:t>心</a:t>
            </a:r>
            <a:r>
              <a:rPr lang="zh-TW" altLang="en-US" sz="800" dirty="0" smtClean="0">
                <a:latin typeface="Times New Roman" panose="02020603050405020304" pitchFamily="18" charset="0"/>
                <a:ea typeface="標楷體" panose="03000509000000000000" pitchFamily="65" charset="-120"/>
                <a:cs typeface="Times New Roman" panose="02020603050405020304" pitchFamily="18" charset="0"/>
              </a:rPr>
              <a:t>六</a:t>
            </a:r>
            <a:r>
              <a:rPr lang="zh-TW" altLang="zh-TW" sz="800" dirty="0" smtClean="0">
                <a:latin typeface="Times New Roman" panose="02020603050405020304" pitchFamily="18" charset="0"/>
                <a:ea typeface="標楷體" panose="03000509000000000000" pitchFamily="65" charset="-120"/>
                <a:cs typeface="Times New Roman" panose="02020603050405020304" pitchFamily="18" charset="0"/>
              </a:rPr>
              <a:t>隻</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個體，並無捕獲任何鼬獾個體，但根據</a:t>
            </a:r>
            <a:r>
              <a:rPr lang="en-US" altLang="zh-TW" sz="800" dirty="0">
                <a:latin typeface="Times New Roman" panose="02020603050405020304" pitchFamily="18" charset="0"/>
                <a:ea typeface="標楷體" panose="03000509000000000000" pitchFamily="65" charset="-120"/>
                <a:cs typeface="Times New Roman" panose="02020603050405020304" pitchFamily="18" charset="0"/>
              </a:rPr>
              <a:t>1998</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800" dirty="0" smtClean="0">
                <a:latin typeface="Times New Roman" panose="02020603050405020304" pitchFamily="18" charset="0"/>
                <a:ea typeface="標楷體" panose="03000509000000000000" pitchFamily="65" charset="-120"/>
                <a:cs typeface="Times New Roman" panose="02020603050405020304" pitchFamily="18" charset="0"/>
              </a:rPr>
              <a:t>2000-2002</a:t>
            </a:r>
            <a:r>
              <a:rPr lang="zh-TW" altLang="zh-TW" sz="800" dirty="0" smtClean="0">
                <a:latin typeface="Times New Roman" panose="02020603050405020304" pitchFamily="18" charset="0"/>
                <a:ea typeface="標楷體" panose="03000509000000000000" pitchFamily="65" charset="-120"/>
                <a:cs typeface="Times New Roman" panose="02020603050405020304" pitchFamily="18" charset="0"/>
              </a:rPr>
              <a:t>及</a:t>
            </a:r>
            <a:r>
              <a:rPr lang="en-US" altLang="zh-TW" sz="800" dirty="0" smtClean="0">
                <a:latin typeface="Times New Roman" panose="02020603050405020304" pitchFamily="18" charset="0"/>
                <a:ea typeface="標楷體" panose="03000509000000000000" pitchFamily="65" charset="-120"/>
                <a:cs typeface="Times New Roman" panose="02020603050405020304" pitchFamily="18" charset="0"/>
              </a:rPr>
              <a:t>2011</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年的自動照相機資料</a:t>
            </a:r>
            <a:r>
              <a:rPr lang="zh-TW" altLang="zh-TW" sz="800" dirty="0" smtClean="0">
                <a:latin typeface="Times New Roman" panose="02020603050405020304" pitchFamily="18" charset="0"/>
                <a:ea typeface="標楷體" panose="03000509000000000000" pitchFamily="65" charset="-120"/>
                <a:cs typeface="Times New Roman" panose="02020603050405020304" pitchFamily="18" charset="0"/>
              </a:rPr>
              <a:t>顯示，</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鼬獾為墾丁地區普遍分布的物種，顯示該地區鼬獾可能受到狂犬病嚴重衝擊</a:t>
            </a:r>
            <a:r>
              <a:rPr lang="zh-TW" altLang="zh-TW" sz="800" dirty="0" smtClean="0">
                <a:latin typeface="Times New Roman" panose="02020603050405020304" pitchFamily="18" charset="0"/>
                <a:ea typeface="標楷體" panose="03000509000000000000" pitchFamily="65" charset="-120"/>
                <a:cs typeface="Times New Roman" panose="02020603050405020304" pitchFamily="18" charset="0"/>
              </a:rPr>
              <a:t>。東海大學</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陳宜靜老師團隊亦在</a:t>
            </a:r>
            <a:r>
              <a:rPr lang="en-US" altLang="zh-TW" sz="800" dirty="0">
                <a:latin typeface="Times New Roman" panose="02020603050405020304" pitchFamily="18" charset="0"/>
                <a:ea typeface="標楷體" panose="03000509000000000000" pitchFamily="65" charset="-120"/>
                <a:cs typeface="Times New Roman" panose="02020603050405020304" pitchFamily="18" charset="0"/>
              </a:rPr>
              <a:t>2014</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年</a:t>
            </a:r>
            <a:r>
              <a:rPr lang="en-US" altLang="zh-TW" sz="800" dirty="0">
                <a:latin typeface="Times New Roman" panose="02020603050405020304" pitchFamily="18" charset="0"/>
                <a:ea typeface="標楷體" panose="03000509000000000000" pitchFamily="65" charset="-120"/>
                <a:cs typeface="Times New Roman" panose="02020603050405020304" pitchFamily="18" charset="0"/>
              </a:rPr>
              <a:t>12</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月開始於墾丁高位珊瑚礁內進行野生動物監測，監測結果發現鼬獾自</a:t>
            </a:r>
            <a:r>
              <a:rPr lang="en-US" altLang="zh-TW" sz="800" dirty="0">
                <a:latin typeface="Times New Roman" panose="02020603050405020304" pitchFamily="18" charset="0"/>
                <a:ea typeface="標楷體" panose="03000509000000000000" pitchFamily="65" charset="-120"/>
                <a:cs typeface="Times New Roman" panose="02020603050405020304" pitchFamily="18" charset="0"/>
              </a:rPr>
              <a:t>2014</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年</a:t>
            </a:r>
            <a:r>
              <a:rPr lang="en-US" altLang="zh-TW" sz="800" dirty="0">
                <a:latin typeface="Times New Roman" panose="02020603050405020304" pitchFamily="18" charset="0"/>
                <a:ea typeface="標楷體" panose="03000509000000000000" pitchFamily="65" charset="-120"/>
                <a:cs typeface="Times New Roman" panose="02020603050405020304" pitchFamily="18" charset="0"/>
              </a:rPr>
              <a:t>12</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月開始族群豐富度指標都呈現趨</a:t>
            </a:r>
            <a:r>
              <a:rPr lang="zh-TW" altLang="zh-TW" sz="800" dirty="0" smtClean="0">
                <a:latin typeface="Times New Roman" panose="02020603050405020304" pitchFamily="18" charset="0"/>
                <a:ea typeface="標楷體" panose="03000509000000000000" pitchFamily="65" charset="-120"/>
                <a:cs typeface="Times New Roman" panose="02020603050405020304" pitchFamily="18" charset="0"/>
              </a:rPr>
              <a:t>近於</a:t>
            </a:r>
            <a:r>
              <a:rPr lang="zh-TW" altLang="en-US" sz="800" dirty="0">
                <a:latin typeface="Times New Roman" panose="02020603050405020304" pitchFamily="18" charset="0"/>
                <a:ea typeface="標楷體" panose="03000509000000000000" pitchFamily="65" charset="-120"/>
                <a:cs typeface="Times New Roman" panose="02020603050405020304" pitchFamily="18" charset="0"/>
              </a:rPr>
              <a:t>零</a:t>
            </a:r>
            <a:r>
              <a:rPr lang="zh-TW" altLang="zh-TW" sz="800" dirty="0" smtClean="0">
                <a:latin typeface="Times New Roman" panose="02020603050405020304" pitchFamily="18" charset="0"/>
                <a:ea typeface="標楷體" panose="03000509000000000000" pitchFamily="65" charset="-120"/>
                <a:cs typeface="Times New Roman" panose="02020603050405020304" pitchFamily="18" charset="0"/>
              </a:rPr>
              <a:t>的狀況。</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此結果與本實驗室在</a:t>
            </a:r>
            <a:r>
              <a:rPr lang="en-US" altLang="zh-TW" sz="800" dirty="0">
                <a:latin typeface="Times New Roman" panose="02020603050405020304" pitchFamily="18" charset="0"/>
                <a:ea typeface="標楷體" panose="03000509000000000000" pitchFamily="65" charset="-120"/>
                <a:cs typeface="Times New Roman" panose="02020603050405020304" pitchFamily="18" charset="0"/>
              </a:rPr>
              <a:t>2013-2014</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年於台東海岸山脈監測結果</a:t>
            </a:r>
            <a:r>
              <a:rPr lang="zh-TW" altLang="zh-TW" sz="800" dirty="0" smtClean="0">
                <a:latin typeface="Times New Roman" panose="02020603050405020304" pitchFamily="18" charset="0"/>
                <a:ea typeface="標楷體" panose="03000509000000000000" pitchFamily="65" charset="-120"/>
                <a:cs typeface="Times New Roman" panose="02020603050405020304" pitchFamily="18" charset="0"/>
              </a:rPr>
              <a:t>相似。</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墾丁地區之鼬獾族群恐受到狂犬病嚴重衝擊，然而各小型食肉目動物之</a:t>
            </a:r>
            <a:r>
              <a:rPr lang="en-US" altLang="zh-TW" sz="800" dirty="0">
                <a:latin typeface="Times New Roman" panose="02020603050405020304" pitchFamily="18" charset="0"/>
                <a:ea typeface="標楷體" panose="03000509000000000000" pitchFamily="65" charset="-120"/>
                <a:cs typeface="Times New Roman" panose="02020603050405020304" pitchFamily="18" charset="0"/>
              </a:rPr>
              <a:t>OI</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值變化是否能反應絕對密度之變化仍待驗證。</a:t>
            </a:r>
          </a:p>
          <a:p>
            <a:pPr>
              <a:lnSpc>
                <a:spcPct val="150000"/>
              </a:lnSpc>
            </a:pPr>
            <a:r>
              <a:rPr lang="zh-TW" altLang="zh-TW" sz="800" dirty="0" smtClean="0">
                <a:latin typeface="Times New Roman" panose="02020603050405020304" pitchFamily="18" charset="0"/>
                <a:ea typeface="標楷體" panose="03000509000000000000" pitchFamily="65" charset="-120"/>
                <a:cs typeface="Times New Roman" panose="02020603050405020304" pitchFamily="18" charset="0"/>
              </a:rPr>
              <a:t>在此</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白鼻</a:t>
            </a:r>
            <a:r>
              <a:rPr lang="zh-TW" altLang="zh-TW" sz="800" dirty="0" smtClean="0">
                <a:latin typeface="Times New Roman" panose="02020603050405020304" pitchFamily="18" charset="0"/>
                <a:ea typeface="標楷體" panose="03000509000000000000" pitchFamily="65" charset="-120"/>
                <a:cs typeface="Times New Roman" panose="02020603050405020304" pitchFamily="18" charset="0"/>
              </a:rPr>
              <a:t>心族群</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密度之下，並未檢測出任何白鼻心狂犬病陽性個體。然而根據現有證據研判，鼬獾仍是主要的保毒</a:t>
            </a:r>
            <a:r>
              <a:rPr lang="zh-TW" altLang="zh-TW" sz="800" dirty="0" smtClean="0">
                <a:latin typeface="Times New Roman" panose="02020603050405020304" pitchFamily="18" charset="0"/>
                <a:ea typeface="標楷體" panose="03000509000000000000" pitchFamily="65" charset="-120"/>
                <a:cs typeface="Times New Roman" panose="02020603050405020304" pitchFamily="18" charset="0"/>
              </a:rPr>
              <a:t>宿主，</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而白鼻心應是溢出</a:t>
            </a:r>
            <a:r>
              <a:rPr lang="zh-TW" altLang="zh-TW" sz="800" dirty="0" smtClean="0">
                <a:latin typeface="Times New Roman" panose="02020603050405020304" pitchFamily="18" charset="0"/>
                <a:ea typeface="標楷體" panose="03000509000000000000" pitchFamily="65" charset="-120"/>
                <a:cs typeface="Times New Roman" panose="02020603050405020304" pitchFamily="18" charset="0"/>
              </a:rPr>
              <a:t>宿主，</a:t>
            </a:r>
            <a:r>
              <a:rPr lang="zh-TW" altLang="zh-TW" sz="800" dirty="0">
                <a:latin typeface="Times New Roman" panose="02020603050405020304" pitchFamily="18" charset="0"/>
                <a:ea typeface="標楷體" panose="03000509000000000000" pitchFamily="65" charset="-120"/>
                <a:cs typeface="Times New Roman" panose="02020603050405020304" pitchFamily="18" charset="0"/>
              </a:rPr>
              <a:t>因此影響狂犬病傳播之主要物種仍應用鼬獾為主</a:t>
            </a:r>
            <a:r>
              <a:rPr lang="zh-TW" altLang="zh-TW" sz="800"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800" dirty="0">
              <a:latin typeface="Times New Roman" panose="02020603050405020304" pitchFamily="18" charset="0"/>
              <a:ea typeface="標楷體" panose="03000509000000000000" pitchFamily="65" charset="-120"/>
              <a:cs typeface="Times New Roman" panose="02020603050405020304" pitchFamily="18" charset="0"/>
            </a:endParaRPr>
          </a:p>
        </p:txBody>
      </p:sp>
      <p:pic>
        <p:nvPicPr>
          <p:cNvPr id="7" name="圖片 6"/>
          <p:cNvPicPr>
            <a:picLocks noChangeAspect="1"/>
          </p:cNvPicPr>
          <p:nvPr/>
        </p:nvPicPr>
        <p:blipFill>
          <a:blip r:embed="rId6"/>
          <a:stretch>
            <a:fillRect/>
          </a:stretch>
        </p:blipFill>
        <p:spPr>
          <a:xfrm>
            <a:off x="3917083" y="8466387"/>
            <a:ext cx="2476424" cy="1261973"/>
          </a:xfrm>
          <a:prstGeom prst="rect">
            <a:avLst/>
          </a:prstGeom>
          <a:ln>
            <a:solidFill>
              <a:schemeClr val="tx1"/>
            </a:solidFill>
          </a:ln>
        </p:spPr>
      </p:pic>
    </p:spTree>
    <p:extLst>
      <p:ext uri="{BB962C8B-B14F-4D97-AF65-F5344CB8AC3E}">
        <p14:creationId xmlns:p14="http://schemas.microsoft.com/office/powerpoint/2010/main" val="4098297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412</TotalTime>
  <Words>988</Words>
  <Application>Microsoft Office PowerPoint</Application>
  <PresentationFormat>A4 紙張 (210x297 公釐)</PresentationFormat>
  <Paragraphs>44</Paragraphs>
  <Slides>1</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vt:i4>
      </vt:variant>
    </vt:vector>
  </HeadingPairs>
  <TitlesOfParts>
    <vt:vector size="8" baseType="lpstr">
      <vt:lpstr>新細明體</vt:lpstr>
      <vt:lpstr>標楷體</vt:lpstr>
      <vt:lpstr>Arial</vt:lpstr>
      <vt:lpstr>Calibri</vt:lpstr>
      <vt:lpstr>Calibri Light</vt:lpstr>
      <vt:lpstr>Times New Roman</vt:lpstr>
      <vt:lpstr>Office 佈景主題</vt:lpstr>
      <vt:lpstr>PowerPoint 簡報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Me</dc:creator>
  <cp:lastModifiedBy>孫穩翔</cp:lastModifiedBy>
  <cp:revision>27</cp:revision>
  <dcterms:created xsi:type="dcterms:W3CDTF">2015-12-09T07:14:37Z</dcterms:created>
  <dcterms:modified xsi:type="dcterms:W3CDTF">2015-12-10T16:00:13Z</dcterms:modified>
</cp:coreProperties>
</file>