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8800425"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96" userDrawn="1">
          <p15:clr>
            <a:srgbClr val="A4A3A4"/>
          </p15:clr>
        </p15:guide>
        <p15:guide id="2" pos="90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12"/>
    <p:restoredTop sz="94676"/>
  </p:normalViewPr>
  <p:slideViewPr>
    <p:cSldViewPr snapToGrid="0" showGuides="1">
      <p:cViewPr>
        <p:scale>
          <a:sx n="33" d="100"/>
          <a:sy n="33" d="100"/>
        </p:scale>
        <p:origin x="989" y="-989"/>
      </p:cViewPr>
      <p:guideLst>
        <p:guide orient="horz" pos="16396"/>
        <p:guide pos="90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22823;&#39423;&#27284;&#26696;&#22846;\6&#22519;&#34892;&#35336;&#30059;\6.&#22283;&#23478;&#20844;&#22290;\2020&#28207;&#21475;&#28330;\&#28207;&#21475;&#28330;&#29992;&#22577;&#349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61532653887628"/>
          <c:y val="0.12417116863408692"/>
          <c:w val="0.74055906518449732"/>
          <c:h val="0.57597575455663474"/>
        </c:manualLayout>
      </c:layout>
      <c:barChart>
        <c:barDir val="col"/>
        <c:grouping val="percentStacked"/>
        <c:varyColors val="0"/>
        <c:ser>
          <c:idx val="0"/>
          <c:order val="0"/>
          <c:tx>
            <c:strRef>
              <c:f>'魚類(全)'!$AZ$44</c:f>
              <c:strCache>
                <c:ptCount val="1"/>
                <c:pt idx="0">
                  <c:v>底棲</c:v>
                </c:pt>
              </c:strCache>
            </c:strRef>
          </c:tx>
          <c:spPr>
            <a:solidFill>
              <a:schemeClr val="accent2">
                <a:lumMod val="50000"/>
              </a:schemeClr>
            </a:solidFill>
            <a:ln>
              <a:solidFill>
                <a:sysClr val="windowText" lastClr="000000"/>
              </a:solidFill>
            </a:ln>
            <a:effectLst/>
          </c:spPr>
          <c:invertIfNegative val="0"/>
          <c:cat>
            <c:strRef>
              <c:f>'魚類(全)'!$BA$43:$BI$43</c:f>
              <c:strCache>
                <c:ptCount val="9"/>
                <c:pt idx="0">
                  <c:v>和平橋</c:v>
                </c:pt>
                <c:pt idx="1">
                  <c:v>老佛一號橋</c:v>
                </c:pt>
                <c:pt idx="2">
                  <c:v>港口橋</c:v>
                </c:pt>
                <c:pt idx="3">
                  <c:v>泰安橋</c:v>
                </c:pt>
                <c:pt idx="4">
                  <c:v>欖仁橋</c:v>
                </c:pt>
                <c:pt idx="5">
                  <c:v>良鑾溪</c:v>
                </c:pt>
                <c:pt idx="6">
                  <c:v>永南橋</c:v>
                </c:pt>
                <c:pt idx="7">
                  <c:v>林祿溪</c:v>
                </c:pt>
                <c:pt idx="8">
                  <c:v>加都魯溪</c:v>
                </c:pt>
              </c:strCache>
            </c:strRef>
          </c:cat>
          <c:val>
            <c:numRef>
              <c:f>'魚類(全)'!$BA$44:$BI$44</c:f>
              <c:numCache>
                <c:formatCode>0_ </c:formatCode>
                <c:ptCount val="9"/>
                <c:pt idx="0">
                  <c:v>493</c:v>
                </c:pt>
                <c:pt idx="1">
                  <c:v>308</c:v>
                </c:pt>
                <c:pt idx="2">
                  <c:v>259</c:v>
                </c:pt>
                <c:pt idx="3">
                  <c:v>704</c:v>
                </c:pt>
                <c:pt idx="4">
                  <c:v>472</c:v>
                </c:pt>
                <c:pt idx="5">
                  <c:v>48</c:v>
                </c:pt>
                <c:pt idx="6">
                  <c:v>86</c:v>
                </c:pt>
                <c:pt idx="7">
                  <c:v>115</c:v>
                </c:pt>
                <c:pt idx="8">
                  <c:v>183</c:v>
                </c:pt>
              </c:numCache>
            </c:numRef>
          </c:val>
          <c:extLst>
            <c:ext xmlns:c16="http://schemas.microsoft.com/office/drawing/2014/chart" uri="{C3380CC4-5D6E-409C-BE32-E72D297353CC}">
              <c16:uniqueId val="{00000000-523C-AD4A-9166-CAC317CA97CA}"/>
            </c:ext>
          </c:extLst>
        </c:ser>
        <c:ser>
          <c:idx val="1"/>
          <c:order val="1"/>
          <c:tx>
            <c:strRef>
              <c:f>'魚類(全)'!$AZ$45</c:f>
              <c:strCache>
                <c:ptCount val="1"/>
                <c:pt idx="0">
                  <c:v>游泳</c:v>
                </c:pt>
              </c:strCache>
            </c:strRef>
          </c:tx>
          <c:spPr>
            <a:solidFill>
              <a:srgbClr val="00B0F0"/>
            </a:solidFill>
            <a:ln>
              <a:solidFill>
                <a:sysClr val="windowText" lastClr="000000"/>
              </a:solidFill>
            </a:ln>
            <a:effectLst/>
          </c:spPr>
          <c:invertIfNegative val="0"/>
          <c:cat>
            <c:strRef>
              <c:f>'魚類(全)'!$BA$43:$BI$43</c:f>
              <c:strCache>
                <c:ptCount val="9"/>
                <c:pt idx="0">
                  <c:v>和平橋</c:v>
                </c:pt>
                <c:pt idx="1">
                  <c:v>老佛一號橋</c:v>
                </c:pt>
                <c:pt idx="2">
                  <c:v>港口橋</c:v>
                </c:pt>
                <c:pt idx="3">
                  <c:v>泰安橋</c:v>
                </c:pt>
                <c:pt idx="4">
                  <c:v>欖仁橋</c:v>
                </c:pt>
                <c:pt idx="5">
                  <c:v>良鑾溪</c:v>
                </c:pt>
                <c:pt idx="6">
                  <c:v>永南橋</c:v>
                </c:pt>
                <c:pt idx="7">
                  <c:v>林祿溪</c:v>
                </c:pt>
                <c:pt idx="8">
                  <c:v>加都魯溪</c:v>
                </c:pt>
              </c:strCache>
            </c:strRef>
          </c:cat>
          <c:val>
            <c:numRef>
              <c:f>'魚類(全)'!$BA$45:$BI$45</c:f>
              <c:numCache>
                <c:formatCode>0_ </c:formatCode>
                <c:ptCount val="9"/>
                <c:pt idx="0">
                  <c:v>2135</c:v>
                </c:pt>
                <c:pt idx="1">
                  <c:v>726</c:v>
                </c:pt>
                <c:pt idx="2">
                  <c:v>232</c:v>
                </c:pt>
                <c:pt idx="3">
                  <c:v>1891</c:v>
                </c:pt>
                <c:pt idx="4">
                  <c:v>1118</c:v>
                </c:pt>
                <c:pt idx="5">
                  <c:v>141</c:v>
                </c:pt>
                <c:pt idx="6">
                  <c:v>701</c:v>
                </c:pt>
                <c:pt idx="7">
                  <c:v>748</c:v>
                </c:pt>
                <c:pt idx="8">
                  <c:v>509</c:v>
                </c:pt>
              </c:numCache>
            </c:numRef>
          </c:val>
          <c:extLst>
            <c:ext xmlns:c16="http://schemas.microsoft.com/office/drawing/2014/chart" uri="{C3380CC4-5D6E-409C-BE32-E72D297353CC}">
              <c16:uniqueId val="{00000001-523C-AD4A-9166-CAC317CA97CA}"/>
            </c:ext>
          </c:extLst>
        </c:ser>
        <c:dLbls>
          <c:showLegendKey val="0"/>
          <c:showVal val="0"/>
          <c:showCatName val="0"/>
          <c:showSerName val="0"/>
          <c:showPercent val="0"/>
          <c:showBubbleSize val="0"/>
        </c:dLbls>
        <c:gapWidth val="30"/>
        <c:overlap val="100"/>
        <c:axId val="368590400"/>
        <c:axId val="368593024"/>
      </c:barChart>
      <c:catAx>
        <c:axId val="36859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2400" b="1" i="0" u="none" strike="noStrike" kern="1200" baseline="0">
                <a:solidFill>
                  <a:sysClr val="windowText" lastClr="000000"/>
                </a:solidFill>
                <a:latin typeface="Kaiti TC" panose="02010600040101010101" pitchFamily="2" charset="-120"/>
                <a:ea typeface="Kaiti TC" panose="02010600040101010101" pitchFamily="2" charset="-120"/>
                <a:cs typeface="Times New Roman" panose="02020603050405020304" pitchFamily="18" charset="0"/>
              </a:defRPr>
            </a:pPr>
            <a:endParaRPr lang="zh-TW"/>
          </a:p>
        </c:txPr>
        <c:crossAx val="368593024"/>
        <c:crosses val="autoZero"/>
        <c:auto val="1"/>
        <c:lblAlgn val="ctr"/>
        <c:lblOffset val="100"/>
        <c:noMultiLvlLbl val="0"/>
      </c:catAx>
      <c:valAx>
        <c:axId val="368593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ysClr val="windowText" lastClr="000000"/>
                    </a:solidFill>
                    <a:latin typeface="Kaiti TC" panose="02010600040101010101" pitchFamily="2" charset="-120"/>
                    <a:ea typeface="Kaiti TC" panose="02010600040101010101" pitchFamily="2" charset="-120"/>
                    <a:cs typeface="Times New Roman" panose="02020603050405020304" pitchFamily="18" charset="0"/>
                  </a:defRPr>
                </a:pPr>
                <a:r>
                  <a:rPr lang="zh-TW"/>
                  <a:t>底棲性</a:t>
                </a:r>
                <a:r>
                  <a:rPr lang="en-US"/>
                  <a:t>\</a:t>
                </a:r>
                <a:r>
                  <a:rPr lang="zh-TW"/>
                  <a:t>游泳性魚類比例</a:t>
                </a:r>
              </a:p>
            </c:rich>
          </c:tx>
          <c:layout>
            <c:manualLayout>
              <c:xMode val="edge"/>
              <c:yMode val="edge"/>
              <c:x val="2.8835322342813698E-2"/>
              <c:y val="0.18826393631803301"/>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ysClr val="windowText" lastClr="000000"/>
                  </a:solidFill>
                  <a:latin typeface="Kaiti TC" panose="02010600040101010101" pitchFamily="2" charset="-120"/>
                  <a:ea typeface="Kaiti TC" panose="02010600040101010101" pitchFamily="2" charset="-120"/>
                  <a:cs typeface="Times New Roman" panose="02020603050405020304" pitchFamily="18" charset="0"/>
                </a:defRPr>
              </a:pPr>
              <a:endParaRPr lang="zh-TW"/>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Kaiti TC" panose="02010600040101010101" pitchFamily="2" charset="-120"/>
                <a:ea typeface="Kaiti TC" panose="02010600040101010101" pitchFamily="2" charset="-120"/>
                <a:cs typeface="Times New Roman" panose="02020603050405020304" pitchFamily="18" charset="0"/>
              </a:defRPr>
            </a:pPr>
            <a:endParaRPr lang="zh-TW"/>
          </a:p>
        </c:txPr>
        <c:crossAx val="368590400"/>
        <c:crosses val="autoZero"/>
        <c:crossBetween val="between"/>
        <c:majorUnit val="0.25"/>
      </c:valAx>
      <c:spPr>
        <a:noFill/>
        <a:ln>
          <a:noFill/>
        </a:ln>
        <a:effectLst/>
      </c:spPr>
    </c:plotArea>
    <c:legend>
      <c:legendPos val="b"/>
      <c:layout>
        <c:manualLayout>
          <c:xMode val="edge"/>
          <c:yMode val="edge"/>
          <c:x val="0.59415070407313952"/>
          <c:y val="3.9960253971221028E-2"/>
          <c:w val="0.33553564352493503"/>
          <c:h val="6.6688720465638507E-2"/>
        </c:manualLayout>
      </c:layout>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Kaiti TC" panose="02010600040101010101" pitchFamily="2" charset="-120"/>
              <a:ea typeface="Kaiti TC" panose="02010600040101010101" pitchFamily="2" charset="-120"/>
              <a:cs typeface="Times New Roman" panose="02020603050405020304" pitchFamily="18" charset="0"/>
            </a:defRPr>
          </a:pPr>
          <a:endParaRPr lang="zh-TW"/>
        </a:p>
      </c:txPr>
    </c:legend>
    <c:plotVisOnly val="1"/>
    <c:dispBlanksAs val="gap"/>
    <c:showDLblsOverMax val="0"/>
  </c:chart>
  <c:spPr>
    <a:noFill/>
    <a:ln w="9525" cap="flat" cmpd="sng" algn="ctr">
      <a:noFill/>
      <a:round/>
    </a:ln>
    <a:effectLst/>
  </c:spPr>
  <c:txPr>
    <a:bodyPr/>
    <a:lstStyle/>
    <a:p>
      <a:pPr>
        <a:defRPr sz="2400" b="1">
          <a:solidFill>
            <a:sysClr val="windowText" lastClr="000000"/>
          </a:solidFill>
          <a:latin typeface="Kaiti TC" panose="02010600040101010101" pitchFamily="2" charset="-120"/>
          <a:ea typeface="Kaiti TC" panose="02010600040101010101" pitchFamily="2" charset="-120"/>
          <a:cs typeface="Times New Roman" panose="02020603050405020304" pitchFamily="18" charset="0"/>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898"/>
            </a:lvl1pPr>
          </a:lstStyle>
          <a:p>
            <a:r>
              <a:rPr lang="zh-TW" altLang="en-US"/>
              <a:t>按一下以編輯母片標題樣式</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6C9C60FD-1FF4-48B3-8153-86BBAA2FD720}" type="datetimeFigureOut">
              <a:rPr lang="zh-TW" altLang="en-US" smtClean="0"/>
              <a:t>2020/12/4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E0D554D-1055-4986-83DF-EF3D65D07A65}" type="slidenum">
              <a:rPr lang="zh-TW" altLang="en-US" smtClean="0"/>
              <a:t>‹#›</a:t>
            </a:fld>
            <a:endParaRPr lang="zh-TW" altLang="en-US"/>
          </a:p>
        </p:txBody>
      </p:sp>
    </p:spTree>
    <p:extLst>
      <p:ext uri="{BB962C8B-B14F-4D97-AF65-F5344CB8AC3E}">
        <p14:creationId xmlns:p14="http://schemas.microsoft.com/office/powerpoint/2010/main" val="2864762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C9C60FD-1FF4-48B3-8153-86BBAA2FD720}" type="datetimeFigureOut">
              <a:rPr lang="zh-TW" altLang="en-US" smtClean="0"/>
              <a:t>2020/12/4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E0D554D-1055-4986-83DF-EF3D65D07A65}" type="slidenum">
              <a:rPr lang="zh-TW" altLang="en-US" smtClean="0"/>
              <a:t>‹#›</a:t>
            </a:fld>
            <a:endParaRPr lang="zh-TW" altLang="en-US"/>
          </a:p>
        </p:txBody>
      </p:sp>
    </p:spTree>
    <p:extLst>
      <p:ext uri="{BB962C8B-B14F-4D97-AF65-F5344CB8AC3E}">
        <p14:creationId xmlns:p14="http://schemas.microsoft.com/office/powerpoint/2010/main" val="419876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300034"/>
            <a:ext cx="6210092" cy="36610544"/>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980031" y="2300034"/>
            <a:ext cx="18270270" cy="366105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C9C60FD-1FF4-48B3-8153-86BBAA2FD720}" type="datetimeFigureOut">
              <a:rPr lang="zh-TW" altLang="en-US" smtClean="0"/>
              <a:t>2020/12/4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E0D554D-1055-4986-83DF-EF3D65D07A65}" type="slidenum">
              <a:rPr lang="zh-TW" altLang="en-US" smtClean="0"/>
              <a:t>‹#›</a:t>
            </a:fld>
            <a:endParaRPr lang="zh-TW" altLang="en-US"/>
          </a:p>
        </p:txBody>
      </p:sp>
    </p:spTree>
    <p:extLst>
      <p:ext uri="{BB962C8B-B14F-4D97-AF65-F5344CB8AC3E}">
        <p14:creationId xmlns:p14="http://schemas.microsoft.com/office/powerpoint/2010/main" val="206862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C9C60FD-1FF4-48B3-8153-86BBAA2FD720}" type="datetimeFigureOut">
              <a:rPr lang="zh-TW" altLang="en-US" smtClean="0"/>
              <a:t>2020/12/4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E0D554D-1055-4986-83DF-EF3D65D07A65}" type="slidenum">
              <a:rPr lang="zh-TW" altLang="en-US" smtClean="0"/>
              <a:t>‹#›</a:t>
            </a:fld>
            <a:endParaRPr lang="zh-TW" altLang="en-US"/>
          </a:p>
        </p:txBody>
      </p:sp>
    </p:spTree>
    <p:extLst>
      <p:ext uri="{BB962C8B-B14F-4D97-AF65-F5344CB8AC3E}">
        <p14:creationId xmlns:p14="http://schemas.microsoft.com/office/powerpoint/2010/main" val="363480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898"/>
            </a:lvl1pPr>
          </a:lstStyle>
          <a:p>
            <a:r>
              <a:rPr lang="zh-TW" altLang="en-US"/>
              <a:t>按一下以編輯母片標題樣式</a:t>
            </a:r>
            <a:endParaRPr lang="en-US" dirty="0"/>
          </a:p>
        </p:txBody>
      </p:sp>
      <p:sp>
        <p:nvSpPr>
          <p:cNvPr id="3" name="Text Placeholder 2"/>
          <p:cNvSpPr>
            <a:spLocks noGrp="1"/>
          </p:cNvSpPr>
          <p:nvPr>
            <p:ph type="body" idx="1"/>
          </p:nvPr>
        </p:nvSpPr>
        <p:spPr>
          <a:xfrm>
            <a:off x="1965030" y="28910440"/>
            <a:ext cx="24840367" cy="9450136"/>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6C9C60FD-1FF4-48B3-8153-86BBAA2FD720}" type="datetimeFigureOut">
              <a:rPr lang="zh-TW" altLang="en-US" smtClean="0"/>
              <a:t>2020/12/4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E0D554D-1055-4986-83DF-EF3D65D07A65}" type="slidenum">
              <a:rPr lang="zh-TW" altLang="en-US" smtClean="0"/>
              <a:t>‹#›</a:t>
            </a:fld>
            <a:endParaRPr lang="zh-TW" altLang="en-US"/>
          </a:p>
        </p:txBody>
      </p:sp>
    </p:spTree>
    <p:extLst>
      <p:ext uri="{BB962C8B-B14F-4D97-AF65-F5344CB8AC3E}">
        <p14:creationId xmlns:p14="http://schemas.microsoft.com/office/powerpoint/2010/main" val="316554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980029" y="11500170"/>
            <a:ext cx="12240181" cy="2741040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14580215" y="11500170"/>
            <a:ext cx="12240181" cy="2741040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C9C60FD-1FF4-48B3-8153-86BBAA2FD720}" type="datetimeFigureOut">
              <a:rPr lang="zh-TW" altLang="en-US" smtClean="0"/>
              <a:t>2020/12/4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E0D554D-1055-4986-83DF-EF3D65D07A65}" type="slidenum">
              <a:rPr lang="zh-TW" altLang="en-US" smtClean="0"/>
              <a:t>‹#›</a:t>
            </a:fld>
            <a:endParaRPr lang="zh-TW" altLang="en-US"/>
          </a:p>
        </p:txBody>
      </p:sp>
    </p:spTree>
    <p:extLst>
      <p:ext uri="{BB962C8B-B14F-4D97-AF65-F5344CB8AC3E}">
        <p14:creationId xmlns:p14="http://schemas.microsoft.com/office/powerpoint/2010/main" val="4069599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983784" y="10590160"/>
            <a:ext cx="12183928"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zh-TW" altLang="en-US"/>
              <a:t>按一下以編輯母片文字樣式</a:t>
            </a:r>
          </a:p>
        </p:txBody>
      </p:sp>
      <p:sp>
        <p:nvSpPr>
          <p:cNvPr id="4" name="Content Placeholder 3"/>
          <p:cNvSpPr>
            <a:spLocks noGrp="1"/>
          </p:cNvSpPr>
          <p:nvPr>
            <p:ph sz="half" idx="2"/>
          </p:nvPr>
        </p:nvSpPr>
        <p:spPr>
          <a:xfrm>
            <a:off x="1983784" y="15780233"/>
            <a:ext cx="12183928" cy="23210346"/>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14580217" y="10590160"/>
            <a:ext cx="12243932"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zh-TW" altLang="en-US"/>
              <a:t>按一下以編輯母片文字樣式</a:t>
            </a:r>
          </a:p>
        </p:txBody>
      </p:sp>
      <p:sp>
        <p:nvSpPr>
          <p:cNvPr id="6" name="Content Placeholder 5"/>
          <p:cNvSpPr>
            <a:spLocks noGrp="1"/>
          </p:cNvSpPr>
          <p:nvPr>
            <p:ph sz="quarter" idx="4"/>
          </p:nvPr>
        </p:nvSpPr>
        <p:spPr>
          <a:xfrm>
            <a:off x="14580217" y="15780233"/>
            <a:ext cx="12243932" cy="23210346"/>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6C9C60FD-1FF4-48B3-8153-86BBAA2FD720}" type="datetimeFigureOut">
              <a:rPr lang="zh-TW" altLang="en-US" smtClean="0"/>
              <a:t>2020/12/4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6E0D554D-1055-4986-83DF-EF3D65D07A65}" type="slidenum">
              <a:rPr lang="zh-TW" altLang="en-US" smtClean="0"/>
              <a:t>‹#›</a:t>
            </a:fld>
            <a:endParaRPr lang="zh-TW" altLang="en-US"/>
          </a:p>
        </p:txBody>
      </p:sp>
    </p:spTree>
    <p:extLst>
      <p:ext uri="{BB962C8B-B14F-4D97-AF65-F5344CB8AC3E}">
        <p14:creationId xmlns:p14="http://schemas.microsoft.com/office/powerpoint/2010/main" val="60983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C9C60FD-1FF4-48B3-8153-86BBAA2FD720}" type="datetimeFigureOut">
              <a:rPr lang="zh-TW" altLang="en-US" smtClean="0"/>
              <a:t>2020/12/4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6E0D554D-1055-4986-83DF-EF3D65D07A65}" type="slidenum">
              <a:rPr lang="zh-TW" altLang="en-US" smtClean="0"/>
              <a:t>‹#›</a:t>
            </a:fld>
            <a:endParaRPr lang="zh-TW" altLang="en-US"/>
          </a:p>
        </p:txBody>
      </p:sp>
    </p:spTree>
    <p:extLst>
      <p:ext uri="{BB962C8B-B14F-4D97-AF65-F5344CB8AC3E}">
        <p14:creationId xmlns:p14="http://schemas.microsoft.com/office/powerpoint/2010/main" val="1602135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C60FD-1FF4-48B3-8153-86BBAA2FD720}" type="datetimeFigureOut">
              <a:rPr lang="zh-TW" altLang="en-US" smtClean="0"/>
              <a:t>2020/12/4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6E0D554D-1055-4986-83DF-EF3D65D07A65}" type="slidenum">
              <a:rPr lang="zh-TW" altLang="en-US" smtClean="0"/>
              <a:t>‹#›</a:t>
            </a:fld>
            <a:endParaRPr lang="zh-TW" altLang="en-US"/>
          </a:p>
        </p:txBody>
      </p:sp>
    </p:spTree>
    <p:extLst>
      <p:ext uri="{BB962C8B-B14F-4D97-AF65-F5344CB8AC3E}">
        <p14:creationId xmlns:p14="http://schemas.microsoft.com/office/powerpoint/2010/main" val="211410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zh-TW" altLang="en-US"/>
              <a:t>按一下以編輯母片標題樣式</a:t>
            </a:r>
            <a:endParaRPr lang="en-US" dirty="0"/>
          </a:p>
        </p:txBody>
      </p:sp>
      <p:sp>
        <p:nvSpPr>
          <p:cNvPr id="3" name="Content Placeholder 2"/>
          <p:cNvSpPr>
            <a:spLocks noGrp="1"/>
          </p:cNvSpPr>
          <p:nvPr>
            <p:ph idx="1"/>
          </p:nvPr>
        </p:nvSpPr>
        <p:spPr>
          <a:xfrm>
            <a:off x="12243932" y="6220102"/>
            <a:ext cx="14580215" cy="3070045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C9C60FD-1FF4-48B3-8153-86BBAA2FD720}" type="datetimeFigureOut">
              <a:rPr lang="zh-TW" altLang="en-US" smtClean="0"/>
              <a:t>2020/12/4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E0D554D-1055-4986-83DF-EF3D65D07A65}" type="slidenum">
              <a:rPr lang="zh-TW" altLang="en-US" smtClean="0"/>
              <a:t>‹#›</a:t>
            </a:fld>
            <a:endParaRPr lang="zh-TW" altLang="en-US"/>
          </a:p>
        </p:txBody>
      </p:sp>
    </p:spTree>
    <p:extLst>
      <p:ext uri="{BB962C8B-B14F-4D97-AF65-F5344CB8AC3E}">
        <p14:creationId xmlns:p14="http://schemas.microsoft.com/office/powerpoint/2010/main" val="299500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2243932" y="6220102"/>
            <a:ext cx="14580215" cy="3070045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zh-TW" altLang="en-US"/>
              <a:t>按一下圖示以新增圖片</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C9C60FD-1FF4-48B3-8153-86BBAA2FD720}" type="datetimeFigureOut">
              <a:rPr lang="zh-TW" altLang="en-US" smtClean="0"/>
              <a:t>2020/12/4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E0D554D-1055-4986-83DF-EF3D65D07A65}" type="slidenum">
              <a:rPr lang="zh-TW" altLang="en-US" smtClean="0"/>
              <a:t>‹#›</a:t>
            </a:fld>
            <a:endParaRPr lang="zh-TW" altLang="en-US"/>
          </a:p>
        </p:txBody>
      </p:sp>
    </p:spTree>
    <p:extLst>
      <p:ext uri="{BB962C8B-B14F-4D97-AF65-F5344CB8AC3E}">
        <p14:creationId xmlns:p14="http://schemas.microsoft.com/office/powerpoint/2010/main" val="949815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300044"/>
            <a:ext cx="24840367" cy="835012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980029" y="40040601"/>
            <a:ext cx="6480096" cy="2300034"/>
          </a:xfrm>
          <a:prstGeom prst="rect">
            <a:avLst/>
          </a:prstGeom>
        </p:spPr>
        <p:txBody>
          <a:bodyPr vert="horz" lIns="91440" tIns="45720" rIns="91440" bIns="45720" rtlCol="0" anchor="ctr"/>
          <a:lstStyle>
            <a:lvl1pPr algn="l">
              <a:defRPr sz="3780">
                <a:solidFill>
                  <a:schemeClr val="tx1">
                    <a:tint val="75000"/>
                  </a:schemeClr>
                </a:solidFill>
              </a:defRPr>
            </a:lvl1pPr>
          </a:lstStyle>
          <a:p>
            <a:fld id="{6C9C60FD-1FF4-48B3-8153-86BBAA2FD720}" type="datetimeFigureOut">
              <a:rPr lang="zh-TW" altLang="en-US" smtClean="0"/>
              <a:t>2020/12/4</a:t>
            </a:fld>
            <a:endParaRPr lang="zh-TW" altLang="en-US"/>
          </a:p>
        </p:txBody>
      </p:sp>
      <p:sp>
        <p:nvSpPr>
          <p:cNvPr id="5" name="Footer Placeholder 4"/>
          <p:cNvSpPr>
            <a:spLocks noGrp="1"/>
          </p:cNvSpPr>
          <p:nvPr>
            <p:ph type="ftr" sz="quarter" idx="3"/>
          </p:nvPr>
        </p:nvSpPr>
        <p:spPr>
          <a:xfrm>
            <a:off x="9540141" y="40040601"/>
            <a:ext cx="9720143" cy="2300034"/>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20340300" y="40040601"/>
            <a:ext cx="6480096" cy="2300034"/>
          </a:xfrm>
          <a:prstGeom prst="rect">
            <a:avLst/>
          </a:prstGeom>
        </p:spPr>
        <p:txBody>
          <a:bodyPr vert="horz" lIns="91440" tIns="45720" rIns="91440" bIns="45720" rtlCol="0" anchor="ctr"/>
          <a:lstStyle>
            <a:lvl1pPr algn="r">
              <a:defRPr sz="3780">
                <a:solidFill>
                  <a:schemeClr val="tx1">
                    <a:tint val="75000"/>
                  </a:schemeClr>
                </a:solidFill>
              </a:defRPr>
            </a:lvl1pPr>
          </a:lstStyle>
          <a:p>
            <a:fld id="{6E0D554D-1055-4986-83DF-EF3D65D07A65}" type="slidenum">
              <a:rPr lang="zh-TW" altLang="en-US" smtClean="0"/>
              <a:t>‹#›</a:t>
            </a:fld>
            <a:endParaRPr lang="zh-TW" altLang="en-US"/>
          </a:p>
        </p:txBody>
      </p:sp>
    </p:spTree>
    <p:extLst>
      <p:ext uri="{BB962C8B-B14F-4D97-AF65-F5344CB8AC3E}">
        <p14:creationId xmlns:p14="http://schemas.microsoft.com/office/powerpoint/2010/main" val="1507840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8.png"/><Relationship Id="rId5" Type="http://schemas.openxmlformats.org/officeDocument/2006/relationships/image" Target="../media/image4.emf"/><Relationship Id="rId10" Type="http://schemas.openxmlformats.org/officeDocument/2006/relationships/image" Target="../media/image7.jpeg"/><Relationship Id="rId4" Type="http://schemas.openxmlformats.org/officeDocument/2006/relationships/image" Target="../media/image3.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2D50B9DC-E1C3-4F8F-9BF5-4558661EC60E}"/>
              </a:ext>
            </a:extLst>
          </p:cNvPr>
          <p:cNvSpPr txBox="1"/>
          <p:nvPr/>
        </p:nvSpPr>
        <p:spPr>
          <a:xfrm>
            <a:off x="2340798" y="1555644"/>
            <a:ext cx="24118829" cy="1107996"/>
          </a:xfrm>
          <a:prstGeom prst="rect">
            <a:avLst/>
          </a:prstGeom>
          <a:noFill/>
        </p:spPr>
        <p:txBody>
          <a:bodyPr wrap="square">
            <a:spAutoFit/>
          </a:bodyPr>
          <a:lstStyle/>
          <a:p>
            <a:pPr algn="ctr"/>
            <a:r>
              <a:rPr lang="en-US" altLang="zh-TW" sz="6600" b="1" dirty="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6600" b="1" dirty="0">
                <a:latin typeface="Times New Roman" panose="02020603050405020304" pitchFamily="18" charset="0"/>
                <a:ea typeface="標楷體" panose="03000509000000000000" pitchFamily="65" charset="-120"/>
                <a:cs typeface="Times New Roman" panose="02020603050405020304" pitchFamily="18" charset="0"/>
              </a:rPr>
              <a:t>年度港口溪水質及生物普查之</a:t>
            </a:r>
            <a:r>
              <a:rPr lang="zh-TW" altLang="zh-TW" sz="6400" b="1" dirty="0">
                <a:latin typeface="Times New Roman" panose="02020603050405020304" pitchFamily="18" charset="0"/>
                <a:ea typeface="標楷體" panose="03000509000000000000" pitchFamily="65" charset="-120"/>
                <a:cs typeface="Times New Roman" panose="02020603050405020304" pitchFamily="18" charset="0"/>
              </a:rPr>
              <a:t>成果</a:t>
            </a:r>
            <a:endParaRPr lang="zh-TW" altLang="en-US" sz="6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BE80D557-5C00-4C88-99B7-7C531DF94C94}"/>
              </a:ext>
            </a:extLst>
          </p:cNvPr>
          <p:cNvSpPr/>
          <p:nvPr/>
        </p:nvSpPr>
        <p:spPr>
          <a:xfrm>
            <a:off x="9384256" y="2663640"/>
            <a:ext cx="10442282" cy="584775"/>
          </a:xfrm>
          <a:prstGeom prst="rect">
            <a:avLst/>
          </a:prstGeom>
        </p:spPr>
        <p:txBody>
          <a:bodyPr wrap="none">
            <a:spAutoFit/>
          </a:bodyPr>
          <a:lstStyle/>
          <a:p>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葉芳伶</a:t>
            </a:r>
            <a:r>
              <a:rPr lang="en-US" altLang="zh-TW" sz="3200" b="1" baseline="30000" dirty="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、鄭楷穎</a:t>
            </a:r>
            <a:r>
              <a:rPr lang="en-US" altLang="zh-TW" sz="3200" b="1" baseline="30000" dirty="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、謝國鎔</a:t>
            </a:r>
            <a:r>
              <a:rPr lang="en-US" altLang="zh-TW" sz="3200" b="1"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32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3200" b="1" dirty="0">
                <a:latin typeface="Times New Roman" panose="02020603050405020304" pitchFamily="18" charset="0"/>
                <a:ea typeface="標楷體" panose="03000509000000000000" pitchFamily="65" charset="-120"/>
                <a:cs typeface="Times New Roman" panose="02020603050405020304" pitchFamily="18" charset="0"/>
              </a:rPr>
              <a:t>梁世雄</a:t>
            </a:r>
            <a:r>
              <a:rPr lang="en-US" altLang="zh-TW" sz="3200" b="1" baseline="300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3200" b="1" dirty="0">
                <a:latin typeface="Times New Roman" panose="02020603050405020304" pitchFamily="18" charset="0"/>
                <a:ea typeface="標楷體" panose="03000509000000000000" pitchFamily="65" charset="-120"/>
                <a:cs typeface="Times New Roman" panose="02020603050405020304" pitchFamily="18" charset="0"/>
              </a:rPr>
              <a:t>、邱郁文</a:t>
            </a:r>
            <a:r>
              <a:rPr lang="en-US" altLang="zh-TW" sz="3200" b="1" baseline="300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3200" b="1" baseline="30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黃大駿</a:t>
            </a:r>
            <a:r>
              <a:rPr lang="en-US" altLang="zh-TW" sz="3200" b="1" baseline="30000" dirty="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sz="1244" baseline="30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矩形 6">
            <a:extLst>
              <a:ext uri="{FF2B5EF4-FFF2-40B4-BE49-F238E27FC236}">
                <a16:creationId xmlns:a16="http://schemas.microsoft.com/office/drawing/2014/main" id="{AF3B6FC0-F919-4344-A0B4-68463067882B}"/>
              </a:ext>
            </a:extLst>
          </p:cNvPr>
          <p:cNvSpPr/>
          <p:nvPr/>
        </p:nvSpPr>
        <p:spPr>
          <a:xfrm>
            <a:off x="5503920" y="3438573"/>
            <a:ext cx="18397985" cy="530017"/>
          </a:xfrm>
          <a:prstGeom prst="rect">
            <a:avLst/>
          </a:prstGeom>
        </p:spPr>
        <p:txBody>
          <a:bodyPr wrap="none">
            <a:spAutoFit/>
          </a:bodyPr>
          <a:lstStyle/>
          <a:p>
            <a:r>
              <a:rPr lang="en-US" altLang="zh-TW" sz="2844" b="1" baseline="300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2844" b="1" dirty="0">
                <a:latin typeface="Times New Roman" panose="02020603050405020304" pitchFamily="18" charset="0"/>
                <a:ea typeface="標楷體" panose="03000509000000000000" pitchFamily="65" charset="-120"/>
                <a:cs typeface="Times New Roman" panose="02020603050405020304" pitchFamily="18" charset="0"/>
              </a:rPr>
              <a:t>嘉南藥理大學環境資源管理系</a:t>
            </a:r>
            <a:r>
              <a:rPr lang="en-US" altLang="zh-TW" sz="2844" b="1" baseline="300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2844" b="1" dirty="0">
                <a:latin typeface="Times New Roman" panose="02020603050405020304" pitchFamily="18" charset="0"/>
                <a:ea typeface="標楷體" panose="03000509000000000000" pitchFamily="65" charset="-120"/>
                <a:cs typeface="Times New Roman" panose="02020603050405020304" pitchFamily="18" charset="0"/>
              </a:rPr>
              <a:t>嘉南藥理大學環境</a:t>
            </a:r>
            <a:r>
              <a:rPr lang="zh-TW" altLang="en-US" sz="2844" b="1" dirty="0">
                <a:latin typeface="Times New Roman" panose="02020603050405020304" pitchFamily="18" charset="0"/>
                <a:ea typeface="標楷體" panose="03000509000000000000" pitchFamily="65" charset="-120"/>
                <a:cs typeface="Times New Roman" panose="02020603050405020304" pitchFamily="18" charset="0"/>
              </a:rPr>
              <a:t>工程</a:t>
            </a:r>
            <a:r>
              <a:rPr lang="zh-TW" altLang="zh-TW" sz="2844" b="1" dirty="0">
                <a:latin typeface="Times New Roman" panose="02020603050405020304" pitchFamily="18" charset="0"/>
                <a:ea typeface="標楷體" panose="03000509000000000000" pitchFamily="65" charset="-120"/>
                <a:cs typeface="Times New Roman" panose="02020603050405020304" pitchFamily="18" charset="0"/>
              </a:rPr>
              <a:t>系 </a:t>
            </a:r>
            <a:r>
              <a:rPr lang="en-US" altLang="zh-TW" sz="2844" b="1" baseline="300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2844" b="1" dirty="0">
                <a:latin typeface="Times New Roman" panose="02020603050405020304" pitchFamily="18" charset="0"/>
                <a:ea typeface="標楷體" panose="03000509000000000000" pitchFamily="65" charset="-120"/>
                <a:cs typeface="Times New Roman" panose="02020603050405020304" pitchFamily="18" charset="0"/>
              </a:rPr>
              <a:t>高雄師範大學生物科技系</a:t>
            </a:r>
            <a:r>
              <a:rPr lang="zh-TW" altLang="en-US" sz="2844"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44" b="1" baseline="300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zh-TW" sz="2844" b="1" dirty="0">
                <a:latin typeface="Times New Roman" panose="02020603050405020304" pitchFamily="18" charset="0"/>
                <a:ea typeface="標楷體" panose="03000509000000000000" pitchFamily="65" charset="-120"/>
                <a:cs typeface="Times New Roman" panose="02020603050405020304" pitchFamily="18" charset="0"/>
              </a:rPr>
              <a:t>國立嘉義大學生物資源學系</a:t>
            </a:r>
            <a:endParaRPr lang="zh-TW" altLang="zh-TW" sz="2844"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矩形 7">
            <a:extLst>
              <a:ext uri="{FF2B5EF4-FFF2-40B4-BE49-F238E27FC236}">
                <a16:creationId xmlns:a16="http://schemas.microsoft.com/office/drawing/2014/main" id="{F0601AA4-6782-4D01-A736-099959BD15FF}"/>
              </a:ext>
            </a:extLst>
          </p:cNvPr>
          <p:cNvSpPr/>
          <p:nvPr/>
        </p:nvSpPr>
        <p:spPr>
          <a:xfrm>
            <a:off x="819409" y="4738909"/>
            <a:ext cx="13471799" cy="4832092"/>
          </a:xfrm>
          <a:prstGeom prst="rect">
            <a:avLst/>
          </a:prstGeom>
        </p:spPr>
        <p:txBody>
          <a:bodyPr wrap="square">
            <a:spAutoFit/>
          </a:bodyPr>
          <a:lstStyle/>
          <a:p>
            <a:r>
              <a:rPr lang="zh-TW" altLang="zh-TW" sz="3400" b="1" dirty="0">
                <a:latin typeface="Times New Roman" panose="02020603050405020304" pitchFamily="18" charset="0"/>
                <a:ea typeface="標楷體" panose="03000509000000000000" pitchFamily="65" charset="-120"/>
                <a:cs typeface="Times New Roman" panose="02020603050405020304" pitchFamily="18" charset="0"/>
              </a:rPr>
              <a:t>一、 計畫緣起</a:t>
            </a:r>
            <a:endParaRPr lang="en-US" altLang="zh-TW" sz="3400" dirty="0">
              <a:latin typeface="Times New Roman" panose="02020603050405020304" pitchFamily="18" charset="0"/>
              <a:ea typeface="標楷體" panose="03000509000000000000" pitchFamily="65" charset="-120"/>
              <a:cs typeface="Times New Roman" panose="02020603050405020304" pitchFamily="18" charset="0"/>
            </a:endParaRPr>
          </a:p>
          <a:p>
            <a:pPr indent="898525"/>
            <a:r>
              <a:rPr lang="zh-TW" altLang="en-US" sz="3400"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3400" kern="100" dirty="0">
                <a:latin typeface="Times New Roman" panose="02020603050405020304" pitchFamily="18" charset="0"/>
                <a:ea typeface="標楷體" panose="03000509000000000000" pitchFamily="65" charset="-120"/>
                <a:cs typeface="Times New Roman" panose="02020603050405020304" pitchFamily="18" charset="0"/>
              </a:rPr>
              <a:t>墾丁國家公園擁有多條溪流，由於生態資源有其特性，因此在此記錄多種特有種。港口溪為園區內最長且流域最廣泛的溪流，由於人為干擾低，棲地多樣，因此所孕育的物種數量也較為豐富。近年溪流整治工程及盜採事件時常發生，但是礙於資訊不足，難以第一時間的掌握因應對策。因此，瞭解港口溪主流及支流棲地環境及生態資源現況為本計畫重要的目的。也期待計畫之成果，可作為後續管理處對該溪流淡水生態保育工作之參考與依據。</a:t>
            </a:r>
          </a:p>
          <a:p>
            <a:endParaRPr lang="zh-TW" altLang="zh-TW" sz="3400" b="1" kern="1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矩形 8">
            <a:extLst>
              <a:ext uri="{FF2B5EF4-FFF2-40B4-BE49-F238E27FC236}">
                <a16:creationId xmlns:a16="http://schemas.microsoft.com/office/drawing/2014/main" id="{C380597A-87D6-44CF-9543-A2435D95A028}"/>
              </a:ext>
            </a:extLst>
          </p:cNvPr>
          <p:cNvSpPr/>
          <p:nvPr/>
        </p:nvSpPr>
        <p:spPr>
          <a:xfrm>
            <a:off x="789712" y="9329291"/>
            <a:ext cx="13471799" cy="3262432"/>
          </a:xfrm>
          <a:prstGeom prst="rect">
            <a:avLst/>
          </a:prstGeom>
        </p:spPr>
        <p:txBody>
          <a:bodyPr wrap="square">
            <a:spAutoFit/>
          </a:bodyPr>
          <a:lstStyle/>
          <a:p>
            <a:r>
              <a:rPr lang="zh-TW" altLang="zh-TW" sz="3400" b="1" kern="100" dirty="0">
                <a:latin typeface="Times New Roman" panose="02020603050405020304" pitchFamily="18" charset="0"/>
                <a:ea typeface="標楷體" panose="03000509000000000000" pitchFamily="65" charset="-120"/>
                <a:cs typeface="Times New Roman" panose="02020603050405020304" pitchFamily="18" charset="0"/>
              </a:rPr>
              <a:t>二、 研究方法與過程</a:t>
            </a:r>
          </a:p>
          <a:p>
            <a:pPr indent="895350"/>
            <a:r>
              <a:rPr lang="zh-TW" altLang="zh-TW" sz="3400" kern="100" dirty="0">
                <a:latin typeface="Times New Roman" panose="02020603050405020304" pitchFamily="18" charset="0"/>
                <a:ea typeface="標楷體" panose="03000509000000000000" pitchFamily="65" charset="-120"/>
                <a:cs typeface="Times New Roman" panose="02020603050405020304" pitchFamily="18" charset="0"/>
              </a:rPr>
              <a:t>本研究</a:t>
            </a:r>
            <a:r>
              <a:rPr lang="zh-TW" altLang="en-US" sz="3400" kern="100" dirty="0">
                <a:latin typeface="Times New Roman" panose="02020603050405020304" pitchFamily="18" charset="0"/>
                <a:ea typeface="標楷體" panose="03000509000000000000" pitchFamily="65" charset="-120"/>
                <a:cs typeface="Times New Roman" panose="02020603050405020304" pitchFamily="18" charset="0"/>
              </a:rPr>
              <a:t>於港口溪</a:t>
            </a:r>
            <a:r>
              <a:rPr lang="zh-TW" altLang="zh-TW" sz="3400" kern="100" dirty="0">
                <a:effectLst/>
                <a:latin typeface="Times New Roman" panose="02020603050405020304" pitchFamily="18" charset="0"/>
                <a:ea typeface="標楷體" panose="03000509000000000000" pitchFamily="65" charset="-120"/>
              </a:rPr>
              <a:t>設定</a:t>
            </a:r>
            <a:r>
              <a:rPr lang="en-US" altLang="zh-TW" sz="3400" kern="100" dirty="0">
                <a:effectLst/>
                <a:latin typeface="Times New Roman" panose="02020603050405020304" pitchFamily="18" charset="0"/>
                <a:ea typeface="標楷體" panose="03000509000000000000" pitchFamily="65" charset="-120"/>
              </a:rPr>
              <a:t>9</a:t>
            </a:r>
            <a:r>
              <a:rPr lang="zh-TW" altLang="zh-TW" sz="3400" kern="100" dirty="0">
                <a:effectLst/>
                <a:latin typeface="Times New Roman" panose="02020603050405020304" pitchFamily="18" charset="0"/>
                <a:ea typeface="標楷體" panose="03000509000000000000" pitchFamily="65" charset="-120"/>
              </a:rPr>
              <a:t>樣點。</a:t>
            </a:r>
            <a:r>
              <a:rPr lang="zh-TW" altLang="en-US" sz="3400" kern="100" dirty="0">
                <a:latin typeface="Times New Roman" panose="02020603050405020304" pitchFamily="18" charset="0"/>
                <a:ea typeface="標楷體" panose="03000509000000000000" pitchFamily="65" charset="-120"/>
                <a:cs typeface="Times New Roman" panose="02020603050405020304" pitchFamily="18" charset="0"/>
              </a:rPr>
              <a:t>進行</a:t>
            </a:r>
            <a:r>
              <a:rPr lang="zh-TW" altLang="zh-TW" sz="3400" kern="100" dirty="0">
                <a:latin typeface="Times New Roman" panose="02020603050405020304" pitchFamily="18" charset="0"/>
                <a:ea typeface="標楷體" panose="03000509000000000000" pitchFamily="65" charset="-120"/>
                <a:cs typeface="Times New Roman" panose="02020603050405020304" pitchFamily="18" charset="0"/>
              </a:rPr>
              <a:t>水域生態與水質採樣</a:t>
            </a:r>
            <a:r>
              <a:rPr lang="en-US" altLang="zh-TW" sz="34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400" kern="100" dirty="0">
                <a:latin typeface="Times New Roman" panose="02020603050405020304" pitchFamily="18" charset="0"/>
                <a:ea typeface="標楷體" panose="03000509000000000000" pitchFamily="65" charset="-120"/>
                <a:cs typeface="Times New Roman" panose="02020603050405020304" pitchFamily="18" charset="0"/>
              </a:rPr>
              <a:t>圖一</a:t>
            </a:r>
            <a:r>
              <a:rPr lang="en-US" altLang="zh-TW" sz="34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3400" kern="100" dirty="0">
                <a:latin typeface="Times New Roman" panose="02020603050405020304" pitchFamily="18" charset="0"/>
                <a:ea typeface="標楷體" panose="03000509000000000000" pitchFamily="65" charset="-120"/>
                <a:cs typeface="Times New Roman" panose="02020603050405020304" pitchFamily="18" charset="0"/>
              </a:rPr>
              <a:t>。本研究以定點定量的方式，</a:t>
            </a:r>
            <a:r>
              <a:rPr lang="zh-TW" altLang="zh-TW" sz="3400" kern="100" dirty="0">
                <a:effectLst/>
                <a:latin typeface="Times New Roman" panose="02020603050405020304" pitchFamily="18" charset="0"/>
                <a:ea typeface="標楷體" panose="03000509000000000000" pitchFamily="65" charset="-120"/>
              </a:rPr>
              <a:t>生物調查包括魚類、蝦蟹類、螺貝類、水棲昆蟲、底棲無脊椎動物及藻類</a:t>
            </a:r>
            <a:r>
              <a:rPr lang="en-US" altLang="zh-TW" sz="3400" kern="100" dirty="0">
                <a:effectLst/>
                <a:latin typeface="Times New Roman" panose="02020603050405020304" pitchFamily="18" charset="0"/>
                <a:ea typeface="標楷體" panose="03000509000000000000" pitchFamily="65" charset="-120"/>
              </a:rPr>
              <a:t>(</a:t>
            </a:r>
            <a:r>
              <a:rPr lang="zh-TW" altLang="zh-TW" sz="3400" kern="100" dirty="0">
                <a:effectLst/>
                <a:latin typeface="Times New Roman" panose="02020603050405020304" pitchFamily="18" charset="0"/>
                <a:ea typeface="標楷體" panose="03000509000000000000" pitchFamily="65" charset="-120"/>
              </a:rPr>
              <a:t>附著藻類</a:t>
            </a:r>
            <a:r>
              <a:rPr lang="en-US" altLang="zh-TW" sz="3400" kern="100" dirty="0">
                <a:effectLst/>
                <a:latin typeface="Times New Roman" panose="02020603050405020304" pitchFamily="18" charset="0"/>
                <a:ea typeface="標楷體" panose="03000509000000000000" pitchFamily="65" charset="-120"/>
              </a:rPr>
              <a:t>)</a:t>
            </a:r>
            <a:r>
              <a:rPr lang="zh-TW" altLang="zh-TW" sz="3400" kern="100" dirty="0">
                <a:effectLst/>
                <a:latin typeface="Times New Roman" panose="02020603050405020304" pitchFamily="18" charset="0"/>
                <a:ea typeface="標楷體" panose="03000509000000000000" pitchFamily="65" charset="-120"/>
              </a:rPr>
              <a:t>。</a:t>
            </a:r>
            <a:r>
              <a:rPr lang="zh-TW" altLang="zh-TW" sz="3400" kern="100" dirty="0">
                <a:latin typeface="Times New Roman" panose="02020603050405020304" pitchFamily="18" charset="0"/>
                <a:ea typeface="標楷體" panose="03000509000000000000" pitchFamily="65" charset="-120"/>
                <a:cs typeface="Times New Roman" panose="02020603050405020304" pitchFamily="18" charset="0"/>
              </a:rPr>
              <a:t>並於</a:t>
            </a:r>
            <a:r>
              <a:rPr lang="en-US" altLang="zh-TW" sz="3400" kern="100" dirty="0">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3400" kern="1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400" kern="1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3400" kern="1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400" kern="1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zh-TW" sz="3400" kern="100" dirty="0">
                <a:latin typeface="Times New Roman" panose="02020603050405020304" pitchFamily="18" charset="0"/>
                <a:ea typeface="標楷體" panose="03000509000000000000" pitchFamily="65" charset="-120"/>
                <a:cs typeface="Times New Roman" panose="02020603050405020304" pitchFamily="18" charset="0"/>
              </a:rPr>
              <a:t>月</a:t>
            </a:r>
            <a:r>
              <a:rPr lang="zh-TW" altLang="en-US" sz="3400" kern="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400" kern="1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3400" kern="100" dirty="0">
                <a:latin typeface="Times New Roman" panose="02020603050405020304" pitchFamily="18" charset="0"/>
                <a:ea typeface="標楷體" panose="03000509000000000000" pitchFamily="65" charset="-120"/>
                <a:cs typeface="Times New Roman" panose="02020603050405020304" pitchFamily="18" charset="0"/>
              </a:rPr>
              <a:t>月以及</a:t>
            </a:r>
            <a:r>
              <a:rPr lang="en-US" altLang="zh-TW" sz="3400" kern="100" dirty="0">
                <a:latin typeface="Times New Roman" panose="02020603050405020304" pitchFamily="18" charset="0"/>
                <a:ea typeface="標楷體" panose="03000509000000000000" pitchFamily="65" charset="-120"/>
                <a:cs typeface="Times New Roman" panose="02020603050405020304" pitchFamily="18" charset="0"/>
              </a:rPr>
              <a:t>9</a:t>
            </a:r>
            <a:r>
              <a:rPr lang="zh-TW" altLang="zh-TW" sz="3400" kern="100" dirty="0">
                <a:latin typeface="Times New Roman" panose="02020603050405020304" pitchFamily="18" charset="0"/>
                <a:ea typeface="標楷體" panose="03000509000000000000" pitchFamily="65" charset="-120"/>
                <a:cs typeface="Times New Roman" panose="02020603050405020304" pitchFamily="18" charset="0"/>
              </a:rPr>
              <a:t>月進行總共</a:t>
            </a:r>
            <a:r>
              <a:rPr lang="en-US" altLang="zh-TW" sz="3400" kern="1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zh-TW" sz="3400" kern="100" dirty="0">
                <a:latin typeface="Times New Roman" panose="02020603050405020304" pitchFamily="18" charset="0"/>
                <a:ea typeface="標楷體" panose="03000509000000000000" pitchFamily="65" charset="-120"/>
                <a:cs typeface="Times New Roman" panose="02020603050405020304" pitchFamily="18" charset="0"/>
              </a:rPr>
              <a:t>季的水樣與水生底棲生物採集</a:t>
            </a:r>
            <a:endParaRPr lang="en-US" altLang="zh-TW" sz="3400" kern="100" dirty="0">
              <a:latin typeface="Times New Roman" panose="02020603050405020304" pitchFamily="18" charset="0"/>
              <a:ea typeface="標楷體" panose="03000509000000000000" pitchFamily="65" charset="-120"/>
              <a:cs typeface="Times New Roman" panose="02020603050405020304" pitchFamily="18" charset="0"/>
            </a:endParaRPr>
          </a:p>
          <a:p>
            <a:pPr indent="239892"/>
            <a:endParaRPr lang="en-US" altLang="zh-TW" sz="3400" kern="1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1" name="圖片 10">
            <a:extLst>
              <a:ext uri="{FF2B5EF4-FFF2-40B4-BE49-F238E27FC236}">
                <a16:creationId xmlns:a16="http://schemas.microsoft.com/office/drawing/2014/main" id="{B519AAA4-F430-4A5B-ABF0-7227E7D2D49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5558" y="12114375"/>
            <a:ext cx="5455446" cy="4563578"/>
          </a:xfrm>
          <a:prstGeom prst="rect">
            <a:avLst/>
          </a:prstGeom>
          <a:noFill/>
        </p:spPr>
      </p:pic>
      <p:sp>
        <p:nvSpPr>
          <p:cNvPr id="13" name="文字方塊 12">
            <a:extLst>
              <a:ext uri="{FF2B5EF4-FFF2-40B4-BE49-F238E27FC236}">
                <a16:creationId xmlns:a16="http://schemas.microsoft.com/office/drawing/2014/main" id="{A90345D9-DC38-4088-8668-7705EF2E8297}"/>
              </a:ext>
            </a:extLst>
          </p:cNvPr>
          <p:cNvSpPr txBox="1"/>
          <p:nvPr/>
        </p:nvSpPr>
        <p:spPr>
          <a:xfrm>
            <a:off x="7103527" y="12053566"/>
            <a:ext cx="5200058" cy="4647426"/>
          </a:xfrm>
          <a:prstGeom prst="rect">
            <a:avLst/>
          </a:prstGeom>
          <a:noFill/>
        </p:spPr>
        <p:txBody>
          <a:bodyPr wrap="square">
            <a:spAutoFit/>
          </a:bodyPr>
          <a:lstStyle/>
          <a:p>
            <a:r>
              <a:rPr lang="zh-TW" altLang="en-US" sz="3400" b="1" dirty="0">
                <a:solidFill>
                  <a:srgbClr val="C00000"/>
                </a:solidFill>
                <a:latin typeface="+mj-lt"/>
                <a:cs typeface="Times New Roman" panose="02020603050405020304" pitchFamily="18" charset="0"/>
              </a:rPr>
              <a:t>主流</a:t>
            </a:r>
            <a:r>
              <a:rPr lang="en-US" altLang="zh-TW" sz="3400" dirty="0">
                <a:latin typeface="+mj-lt"/>
                <a:cs typeface="Times New Roman" panose="02020603050405020304" pitchFamily="18" charset="0"/>
                <a:sym typeface="Wingdings" panose="05000000000000000000" pitchFamily="2" charset="2"/>
              </a:rPr>
              <a:t>3</a:t>
            </a:r>
            <a:r>
              <a:rPr lang="zh-TW" altLang="en-US" sz="3400" dirty="0">
                <a:latin typeface="+mj-lt"/>
                <a:cs typeface="Times New Roman" panose="02020603050405020304" pitchFamily="18" charset="0"/>
                <a:sym typeface="Wingdings" panose="05000000000000000000" pitchFamily="2" charset="2"/>
              </a:rPr>
              <a:t>樣點</a:t>
            </a:r>
            <a:endParaRPr lang="en-US" altLang="zh-TW" sz="3400" dirty="0">
              <a:latin typeface="+mj-lt"/>
              <a:cs typeface="Times New Roman" panose="02020603050405020304" pitchFamily="18" charset="0"/>
              <a:sym typeface="Wingdings" panose="05000000000000000000" pitchFamily="2" charset="2"/>
            </a:endParaRPr>
          </a:p>
          <a:p>
            <a:pPr>
              <a:lnSpc>
                <a:spcPts val="2800"/>
              </a:lnSpc>
            </a:pPr>
            <a:r>
              <a:rPr lang="zh-TW" altLang="en-US" sz="3400" dirty="0">
                <a:latin typeface="+mj-lt"/>
                <a:cs typeface="Times New Roman" panose="02020603050405020304" pitchFamily="18" charset="0"/>
                <a:sym typeface="Wingdings" panose="05000000000000000000" pitchFamily="2" charset="2"/>
              </a:rPr>
              <a:t>和平橋</a:t>
            </a:r>
            <a:endParaRPr lang="en-US" altLang="zh-TW" sz="3400" dirty="0">
              <a:latin typeface="+mj-lt"/>
              <a:cs typeface="Times New Roman" panose="02020603050405020304" pitchFamily="18" charset="0"/>
              <a:sym typeface="Wingdings" panose="05000000000000000000" pitchFamily="2" charset="2"/>
            </a:endParaRPr>
          </a:p>
          <a:p>
            <a:pPr>
              <a:lnSpc>
                <a:spcPts val="2800"/>
              </a:lnSpc>
            </a:pPr>
            <a:r>
              <a:rPr lang="zh-TW" altLang="en-US" sz="3400" dirty="0">
                <a:latin typeface="+mj-lt"/>
                <a:cs typeface="Times New Roman" panose="02020603050405020304" pitchFamily="18" charset="0"/>
                <a:sym typeface="Wingdings" panose="05000000000000000000" pitchFamily="2" charset="2"/>
              </a:rPr>
              <a:t>老佛一號橋</a:t>
            </a:r>
            <a:endParaRPr lang="en-US" altLang="zh-TW" sz="3400" dirty="0">
              <a:latin typeface="+mj-lt"/>
              <a:cs typeface="Times New Roman" panose="02020603050405020304" pitchFamily="18" charset="0"/>
              <a:sym typeface="Wingdings" panose="05000000000000000000" pitchFamily="2" charset="2"/>
            </a:endParaRPr>
          </a:p>
          <a:p>
            <a:pPr>
              <a:lnSpc>
                <a:spcPts val="2800"/>
              </a:lnSpc>
            </a:pPr>
            <a:r>
              <a:rPr lang="zh-TW" altLang="en-US" sz="3400" dirty="0">
                <a:latin typeface="+mj-lt"/>
                <a:cs typeface="Times New Roman" panose="02020603050405020304" pitchFamily="18" charset="0"/>
                <a:sym typeface="Wingdings" panose="05000000000000000000" pitchFamily="2" charset="2"/>
              </a:rPr>
              <a:t>港口橋</a:t>
            </a:r>
            <a:endParaRPr lang="en-US" altLang="zh-TW" sz="3400" dirty="0">
              <a:latin typeface="+mj-lt"/>
              <a:cs typeface="Times New Roman" panose="02020603050405020304" pitchFamily="18" charset="0"/>
              <a:sym typeface="Wingdings" panose="05000000000000000000" pitchFamily="2" charset="2"/>
            </a:endParaRPr>
          </a:p>
          <a:p>
            <a:r>
              <a:rPr lang="zh-TW" altLang="en-US" sz="3400" b="1" dirty="0">
                <a:solidFill>
                  <a:srgbClr val="C00000"/>
                </a:solidFill>
                <a:latin typeface="+mj-lt"/>
                <a:cs typeface="Times New Roman" panose="02020603050405020304" pitchFamily="18" charset="0"/>
                <a:sym typeface="Wingdings" panose="05000000000000000000" pitchFamily="2" charset="2"/>
              </a:rPr>
              <a:t>支流</a:t>
            </a:r>
            <a:r>
              <a:rPr lang="en-US" altLang="zh-TW" sz="3400" dirty="0">
                <a:latin typeface="+mj-lt"/>
                <a:cs typeface="Times New Roman" panose="02020603050405020304" pitchFamily="18" charset="0"/>
                <a:sym typeface="Wingdings" panose="05000000000000000000" pitchFamily="2" charset="2"/>
              </a:rPr>
              <a:t>6</a:t>
            </a:r>
            <a:r>
              <a:rPr lang="zh-TW" altLang="en-US" sz="3400" dirty="0">
                <a:latin typeface="+mj-lt"/>
                <a:cs typeface="Times New Roman" panose="02020603050405020304" pitchFamily="18" charset="0"/>
                <a:sym typeface="Wingdings" panose="05000000000000000000" pitchFamily="2" charset="2"/>
              </a:rPr>
              <a:t>樣點</a:t>
            </a:r>
            <a:endParaRPr lang="en-US" altLang="zh-TW" sz="3400" dirty="0">
              <a:latin typeface="+mj-lt"/>
              <a:cs typeface="Times New Roman" panose="02020603050405020304" pitchFamily="18" charset="0"/>
              <a:sym typeface="Wingdings" panose="05000000000000000000" pitchFamily="2" charset="2"/>
            </a:endParaRPr>
          </a:p>
          <a:p>
            <a:pPr>
              <a:lnSpc>
                <a:spcPts val="2800"/>
              </a:lnSpc>
            </a:pPr>
            <a:r>
              <a:rPr lang="zh-TW" altLang="en-US" sz="3400" dirty="0">
                <a:latin typeface="+mj-lt"/>
                <a:cs typeface="Times New Roman" panose="02020603050405020304" pitchFamily="18" charset="0"/>
                <a:sym typeface="Wingdings" panose="05000000000000000000" pitchFamily="2" charset="2"/>
              </a:rPr>
              <a:t>泰安橋</a:t>
            </a:r>
            <a:r>
              <a:rPr lang="en-US" altLang="zh-TW" sz="3400" dirty="0">
                <a:latin typeface="+mj-lt"/>
                <a:cs typeface="Times New Roman" panose="02020603050405020304" pitchFamily="18" charset="0"/>
                <a:sym typeface="Wingdings" panose="05000000000000000000" pitchFamily="2" charset="2"/>
              </a:rPr>
              <a:t>(</a:t>
            </a:r>
            <a:r>
              <a:rPr lang="zh-TW" altLang="en-US" sz="3400" dirty="0">
                <a:latin typeface="+mj-lt"/>
                <a:cs typeface="Times New Roman" panose="02020603050405020304" pitchFamily="18" charset="0"/>
                <a:sym typeface="Wingdings" panose="05000000000000000000" pitchFamily="2" charset="2"/>
              </a:rPr>
              <a:t>吧沙加魯溪</a:t>
            </a:r>
            <a:r>
              <a:rPr lang="en-US" altLang="zh-TW" sz="3400" dirty="0">
                <a:latin typeface="+mj-lt"/>
                <a:cs typeface="Times New Roman" panose="02020603050405020304" pitchFamily="18" charset="0"/>
                <a:sym typeface="Wingdings" panose="05000000000000000000" pitchFamily="2" charset="2"/>
              </a:rPr>
              <a:t>)</a:t>
            </a:r>
          </a:p>
          <a:p>
            <a:pPr>
              <a:lnSpc>
                <a:spcPts val="2800"/>
              </a:lnSpc>
            </a:pPr>
            <a:r>
              <a:rPr lang="zh-TW" altLang="en-US" sz="3400" dirty="0">
                <a:latin typeface="+mj-lt"/>
                <a:cs typeface="Times New Roman" panose="02020603050405020304" pitchFamily="18" charset="0"/>
                <a:sym typeface="Wingdings" panose="05000000000000000000" pitchFamily="2" charset="2"/>
              </a:rPr>
              <a:t>欖仁橋</a:t>
            </a:r>
            <a:r>
              <a:rPr lang="en-US" altLang="zh-TW" sz="3400" dirty="0">
                <a:latin typeface="+mj-lt"/>
                <a:cs typeface="Times New Roman" panose="02020603050405020304" pitchFamily="18" charset="0"/>
                <a:sym typeface="Wingdings" panose="05000000000000000000" pitchFamily="2" charset="2"/>
              </a:rPr>
              <a:t>(</a:t>
            </a:r>
            <a:r>
              <a:rPr lang="zh-TW" altLang="zh-TW" sz="3400" dirty="0">
                <a:latin typeface="+mj-lt"/>
              </a:rPr>
              <a:t>欖仁溪</a:t>
            </a:r>
            <a:r>
              <a:rPr lang="en-US" altLang="zh-TW" sz="3400" dirty="0">
                <a:latin typeface="+mj-lt"/>
              </a:rPr>
              <a:t>)</a:t>
            </a:r>
            <a:endParaRPr lang="en-US" altLang="zh-TW" sz="3400" dirty="0">
              <a:latin typeface="+mj-lt"/>
              <a:cs typeface="Times New Roman" panose="02020603050405020304" pitchFamily="18" charset="0"/>
              <a:sym typeface="Wingdings" panose="05000000000000000000" pitchFamily="2" charset="2"/>
            </a:endParaRPr>
          </a:p>
          <a:p>
            <a:pPr>
              <a:lnSpc>
                <a:spcPts val="2800"/>
              </a:lnSpc>
            </a:pPr>
            <a:r>
              <a:rPr lang="zh-TW" altLang="en-US" sz="3400" dirty="0">
                <a:latin typeface="+mj-lt"/>
                <a:cs typeface="Times New Roman" panose="02020603050405020304" pitchFamily="18" charset="0"/>
                <a:sym typeface="Wingdings" panose="05000000000000000000" pitchFamily="2" charset="2"/>
              </a:rPr>
              <a:t>加都魯溪</a:t>
            </a:r>
            <a:endParaRPr lang="en-US" altLang="zh-TW" sz="3400" dirty="0">
              <a:latin typeface="+mj-lt"/>
              <a:cs typeface="Times New Roman" panose="02020603050405020304" pitchFamily="18" charset="0"/>
              <a:sym typeface="Wingdings" panose="05000000000000000000" pitchFamily="2" charset="2"/>
            </a:endParaRPr>
          </a:p>
          <a:p>
            <a:pPr>
              <a:lnSpc>
                <a:spcPts val="2800"/>
              </a:lnSpc>
            </a:pPr>
            <a:r>
              <a:rPr lang="zh-TW" altLang="en-US" sz="3400" dirty="0">
                <a:latin typeface="+mj-lt"/>
                <a:cs typeface="Times New Roman" panose="02020603050405020304" pitchFamily="18" charset="0"/>
                <a:sym typeface="Wingdings" panose="05000000000000000000" pitchFamily="2" charset="2"/>
              </a:rPr>
              <a:t>林祿溪</a:t>
            </a:r>
            <a:endParaRPr lang="en-US" altLang="zh-TW" sz="3400" dirty="0">
              <a:latin typeface="+mj-lt"/>
              <a:cs typeface="Times New Roman" panose="02020603050405020304" pitchFamily="18" charset="0"/>
              <a:sym typeface="Wingdings" panose="05000000000000000000" pitchFamily="2" charset="2"/>
            </a:endParaRPr>
          </a:p>
          <a:p>
            <a:pPr>
              <a:lnSpc>
                <a:spcPts val="2800"/>
              </a:lnSpc>
            </a:pPr>
            <a:r>
              <a:rPr lang="zh-TW" altLang="en-US" sz="3400" dirty="0">
                <a:latin typeface="+mj-lt"/>
                <a:cs typeface="Times New Roman" panose="02020603050405020304" pitchFamily="18" charset="0"/>
                <a:sym typeface="Wingdings" panose="05000000000000000000" pitchFamily="2" charset="2"/>
              </a:rPr>
              <a:t>永南橋</a:t>
            </a:r>
            <a:r>
              <a:rPr lang="en-US" altLang="zh-TW" sz="3400" dirty="0">
                <a:latin typeface="+mj-lt"/>
                <a:cs typeface="Times New Roman" panose="02020603050405020304" pitchFamily="18" charset="0"/>
                <a:sym typeface="Wingdings" panose="05000000000000000000" pitchFamily="2" charset="2"/>
              </a:rPr>
              <a:t>(</a:t>
            </a:r>
            <a:r>
              <a:rPr lang="zh-TW" altLang="zh-TW" sz="3400" dirty="0">
                <a:latin typeface="+mj-lt"/>
              </a:rPr>
              <a:t>白沙彌溪</a:t>
            </a:r>
            <a:r>
              <a:rPr lang="en-US" altLang="zh-TW" sz="3400" dirty="0">
                <a:latin typeface="+mj-lt"/>
              </a:rPr>
              <a:t>)</a:t>
            </a:r>
            <a:endParaRPr lang="en-US" altLang="zh-TW" sz="3400" dirty="0">
              <a:latin typeface="+mj-lt"/>
              <a:cs typeface="Times New Roman" panose="02020603050405020304" pitchFamily="18" charset="0"/>
              <a:sym typeface="Wingdings" panose="05000000000000000000" pitchFamily="2" charset="2"/>
            </a:endParaRPr>
          </a:p>
          <a:p>
            <a:pPr>
              <a:lnSpc>
                <a:spcPts val="2800"/>
              </a:lnSpc>
            </a:pPr>
            <a:r>
              <a:rPr lang="zh-TW" altLang="en-US" sz="3400" dirty="0">
                <a:latin typeface="+mj-lt"/>
                <a:cs typeface="Times New Roman" panose="02020603050405020304" pitchFamily="18" charset="0"/>
                <a:sym typeface="Wingdings" panose="05000000000000000000" pitchFamily="2" charset="2"/>
              </a:rPr>
              <a:t>良鑾溪</a:t>
            </a:r>
            <a:endParaRPr lang="en-US" altLang="zh-TW" sz="3400" b="1" dirty="0">
              <a:solidFill>
                <a:srgbClr val="C00000"/>
              </a:solidFill>
              <a:latin typeface="+mj-lt"/>
              <a:cs typeface="Times New Roman" panose="02020603050405020304" pitchFamily="18" charset="0"/>
              <a:sym typeface="Wingdings" panose="05000000000000000000" pitchFamily="2" charset="2"/>
            </a:endParaRPr>
          </a:p>
          <a:p>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p:txBody>
      </p:sp>
      <p:sp>
        <p:nvSpPr>
          <p:cNvPr id="14" name="文字方塊 13">
            <a:extLst>
              <a:ext uri="{FF2B5EF4-FFF2-40B4-BE49-F238E27FC236}">
                <a16:creationId xmlns:a16="http://schemas.microsoft.com/office/drawing/2014/main" id="{FC3A61B0-F99A-4C8D-A369-C55E75F6D7D4}"/>
              </a:ext>
            </a:extLst>
          </p:cNvPr>
          <p:cNvSpPr txBox="1"/>
          <p:nvPr/>
        </p:nvSpPr>
        <p:spPr>
          <a:xfrm>
            <a:off x="857941" y="18866885"/>
            <a:ext cx="11650491" cy="584775"/>
          </a:xfrm>
          <a:prstGeom prst="rect">
            <a:avLst/>
          </a:prstGeom>
          <a:noFill/>
        </p:spPr>
        <p:txBody>
          <a:bodyPr wrap="square" rtlCol="0">
            <a:spAutoFit/>
          </a:bodyPr>
          <a:lstStyle/>
          <a:p>
            <a:pPr algn="ct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圖一</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港口溪</a:t>
            </a:r>
            <a:r>
              <a:rPr lang="zh-TW" altLang="zh-TW" sz="3200" b="1" dirty="0">
                <a:latin typeface="Times New Roman" panose="02020603050405020304" pitchFamily="18" charset="0"/>
                <a:ea typeface="標楷體" panose="03000509000000000000" pitchFamily="65" charset="-120"/>
                <a:cs typeface="Times New Roman" panose="02020603050405020304" pitchFamily="18" charset="0"/>
              </a:rPr>
              <a:t>樣點</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位置</a:t>
            </a:r>
          </a:p>
        </p:txBody>
      </p:sp>
      <p:sp>
        <p:nvSpPr>
          <p:cNvPr id="15" name="矩形 14">
            <a:extLst>
              <a:ext uri="{FF2B5EF4-FFF2-40B4-BE49-F238E27FC236}">
                <a16:creationId xmlns:a16="http://schemas.microsoft.com/office/drawing/2014/main" id="{D280EE79-2DF7-4CDB-9FB3-4E8D18E87253}"/>
              </a:ext>
            </a:extLst>
          </p:cNvPr>
          <p:cNvSpPr/>
          <p:nvPr/>
        </p:nvSpPr>
        <p:spPr>
          <a:xfrm>
            <a:off x="364342" y="21047276"/>
            <a:ext cx="13396251" cy="615553"/>
          </a:xfrm>
          <a:prstGeom prst="rect">
            <a:avLst/>
          </a:prstGeom>
        </p:spPr>
        <p:txBody>
          <a:bodyPr wrap="square">
            <a:spAutoFit/>
          </a:bodyPr>
          <a:lstStyle/>
          <a:p>
            <a:pPr marL="135468" indent="272066" algn="just">
              <a:tabLst>
                <a:tab pos="400196" algn="l"/>
              </a:tabLst>
            </a:pPr>
            <a:r>
              <a:rPr lang="zh-TW" altLang="en-US" sz="3400"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zh-TW" sz="3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文字方塊 19">
            <a:extLst>
              <a:ext uri="{FF2B5EF4-FFF2-40B4-BE49-F238E27FC236}">
                <a16:creationId xmlns:a16="http://schemas.microsoft.com/office/drawing/2014/main" id="{FD4B2BFB-51A6-4867-B9E3-07D7DFC7A4D8}"/>
              </a:ext>
            </a:extLst>
          </p:cNvPr>
          <p:cNvSpPr txBox="1"/>
          <p:nvPr/>
        </p:nvSpPr>
        <p:spPr>
          <a:xfrm>
            <a:off x="813504" y="19659728"/>
            <a:ext cx="13396251" cy="3262432"/>
          </a:xfrm>
          <a:prstGeom prst="rect">
            <a:avLst/>
          </a:prstGeom>
          <a:noFill/>
        </p:spPr>
        <p:txBody>
          <a:bodyPr wrap="square">
            <a:spAutoFit/>
          </a:bodyPr>
          <a:lstStyle/>
          <a:p>
            <a:pPr marL="152400" indent="19050" algn="just"/>
            <a:r>
              <a:rPr lang="zh-TW" altLang="en-US" sz="3600" b="1" dirty="0">
                <a:latin typeface="Times New Roman" panose="02020603050405020304" pitchFamily="18" charset="0"/>
                <a:ea typeface="標楷體" panose="03000509000000000000" pitchFamily="65" charset="-120"/>
                <a:cs typeface="Times New Roman" panose="02020603050405020304" pitchFamily="18" charset="0"/>
              </a:rPr>
              <a:t>三</a:t>
            </a:r>
            <a:r>
              <a:rPr lang="zh-TW" altLang="zh-TW" sz="3600" b="1"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3400" b="1" dirty="0">
                <a:effectLst/>
                <a:latin typeface="Times New Roman" panose="02020603050405020304" pitchFamily="18" charset="0"/>
                <a:ea typeface="標楷體" panose="03000509000000000000" pitchFamily="65" charset="-120"/>
                <a:cs typeface="Times New Roman" panose="02020603050405020304" pitchFamily="18" charset="0"/>
              </a:rPr>
              <a:t>港口溪水質環境</a:t>
            </a:r>
            <a:r>
              <a:rPr lang="zh-TW" altLang="en-US" sz="3400" b="1" dirty="0">
                <a:effectLst/>
                <a:latin typeface="Times New Roman" panose="02020603050405020304" pitchFamily="18" charset="0"/>
                <a:ea typeface="標楷體" panose="03000509000000000000" pitchFamily="65" charset="-120"/>
                <a:cs typeface="Times New Roman" panose="02020603050405020304" pitchFamily="18" charset="0"/>
              </a:rPr>
              <a:t>狀況</a:t>
            </a:r>
            <a:endParaRPr lang="en-US" altLang="zh-TW" sz="3400" dirty="0">
              <a:effectLst/>
              <a:latin typeface="Times New Roman" panose="02020603050405020304" pitchFamily="18" charset="0"/>
              <a:ea typeface="標楷體" panose="03000509000000000000" pitchFamily="65" charset="-120"/>
            </a:endParaRPr>
          </a:p>
          <a:p>
            <a:pPr marL="152400" indent="933450" algn="just"/>
            <a:r>
              <a:rPr lang="zh-TW" altLang="zh-TW" sz="3400" dirty="0">
                <a:effectLst/>
                <a:latin typeface="Times New Roman" panose="02020603050405020304" pitchFamily="18" charset="0"/>
                <a:ea typeface="標楷體" panose="03000509000000000000" pitchFamily="65" charset="-120"/>
              </a:rPr>
              <a:t>港口溪各支流水質大多為</a:t>
            </a:r>
            <a:r>
              <a:rPr lang="zh-TW" altLang="zh-TW" sz="3400" dirty="0">
                <a:solidFill>
                  <a:srgbClr val="000000"/>
                </a:solidFill>
                <a:effectLst/>
                <a:latin typeface="Times New Roman" panose="02020603050405020304" pitchFamily="18" charset="0"/>
                <a:ea typeface="標楷體" panose="03000509000000000000" pitchFamily="65" charset="-120"/>
              </a:rPr>
              <a:t>未</a:t>
            </a:r>
            <a:r>
              <a:rPr lang="en-US" altLang="zh-TW" sz="3400" dirty="0">
                <a:solidFill>
                  <a:srgbClr val="000000"/>
                </a:solidFill>
                <a:effectLst/>
                <a:latin typeface="Times New Roman" panose="02020603050405020304" pitchFamily="18" charset="0"/>
                <a:ea typeface="標楷體" panose="03000509000000000000" pitchFamily="65" charset="-120"/>
              </a:rPr>
              <a:t>(</a:t>
            </a:r>
            <a:r>
              <a:rPr lang="zh-TW" altLang="zh-TW" sz="3400" dirty="0">
                <a:solidFill>
                  <a:srgbClr val="000000"/>
                </a:solidFill>
                <a:effectLst/>
                <a:latin typeface="Times New Roman" panose="02020603050405020304" pitchFamily="18" charset="0"/>
                <a:ea typeface="標楷體" panose="03000509000000000000" pitchFamily="65" charset="-120"/>
              </a:rPr>
              <a:t>稍</a:t>
            </a:r>
            <a:r>
              <a:rPr lang="en-US" altLang="zh-TW" sz="3400" dirty="0">
                <a:solidFill>
                  <a:srgbClr val="000000"/>
                </a:solidFill>
                <a:effectLst/>
                <a:latin typeface="Times New Roman" panose="02020603050405020304" pitchFamily="18" charset="0"/>
                <a:ea typeface="標楷體" panose="03000509000000000000" pitchFamily="65" charset="-120"/>
              </a:rPr>
              <a:t>)</a:t>
            </a:r>
            <a:r>
              <a:rPr lang="zh-TW" altLang="zh-TW" sz="3400" dirty="0">
                <a:solidFill>
                  <a:srgbClr val="000000"/>
                </a:solidFill>
                <a:effectLst/>
                <a:latin typeface="Times New Roman" panose="02020603050405020304" pitchFamily="18" charset="0"/>
                <a:ea typeface="標楷體" panose="03000509000000000000" pitchFamily="65" charset="-120"/>
              </a:rPr>
              <a:t>受污染的等級，</a:t>
            </a:r>
            <a:r>
              <a:rPr lang="zh-TW" altLang="en-US" sz="3400" dirty="0">
                <a:solidFill>
                  <a:srgbClr val="000000"/>
                </a:solidFill>
                <a:effectLst/>
                <a:latin typeface="Times New Roman" panose="02020603050405020304" pitchFamily="18" charset="0"/>
                <a:ea typeface="標楷體" panose="03000509000000000000" pitchFamily="65" charset="-120"/>
              </a:rPr>
              <a:t>主要</a:t>
            </a:r>
            <a:r>
              <a:rPr lang="zh-TW" altLang="zh-TW" sz="3400" dirty="0">
                <a:effectLst/>
                <a:latin typeface="Times New Roman" panose="02020603050405020304" pitchFamily="18" charset="0"/>
                <a:ea typeface="標楷體" panose="03000509000000000000" pitchFamily="65" charset="-120"/>
              </a:rPr>
              <a:t>受到乾季枯水期的影響，使得有機物質較為容易累積，導致各支流的水質狀況較港口溪主流來的差，除此之外，再加上樣點周圍一些人為活動所產生的民生廢水影響，使得水流量較少的樣點於枯水期時的水質呈現較差的狀況，並以良鑾溪及永南橋情況較為嚴重</a:t>
            </a:r>
            <a:r>
              <a:rPr lang="en-US" altLang="zh-TW" sz="3400" dirty="0">
                <a:effectLst/>
                <a:latin typeface="Times New Roman" panose="02020603050405020304" pitchFamily="18" charset="0"/>
                <a:ea typeface="標楷體" panose="03000509000000000000" pitchFamily="65" charset="-120"/>
              </a:rPr>
              <a:t>(</a:t>
            </a:r>
            <a:r>
              <a:rPr lang="zh-TW" altLang="en-US" sz="3400" dirty="0">
                <a:effectLst/>
                <a:latin typeface="Times New Roman" panose="02020603050405020304" pitchFamily="18" charset="0"/>
                <a:ea typeface="標楷體" panose="03000509000000000000" pitchFamily="65" charset="-120"/>
              </a:rPr>
              <a:t>表一</a:t>
            </a:r>
            <a:r>
              <a:rPr lang="en-US" altLang="zh-TW" sz="3400" dirty="0">
                <a:effectLst/>
                <a:latin typeface="Times New Roman" panose="02020603050405020304" pitchFamily="18" charset="0"/>
                <a:ea typeface="標楷體" panose="03000509000000000000" pitchFamily="65" charset="-120"/>
              </a:rPr>
              <a:t>)</a:t>
            </a:r>
            <a:r>
              <a:rPr lang="zh-TW" altLang="zh-TW" sz="3400" dirty="0">
                <a:effectLst/>
                <a:latin typeface="Times New Roman" panose="02020603050405020304" pitchFamily="18" charset="0"/>
                <a:ea typeface="標楷體" panose="03000509000000000000" pitchFamily="65" charset="-120"/>
              </a:rPr>
              <a:t>。</a:t>
            </a:r>
          </a:p>
        </p:txBody>
      </p:sp>
      <p:graphicFrame>
        <p:nvGraphicFramePr>
          <p:cNvPr id="26" name="表格 25">
            <a:extLst>
              <a:ext uri="{FF2B5EF4-FFF2-40B4-BE49-F238E27FC236}">
                <a16:creationId xmlns:a16="http://schemas.microsoft.com/office/drawing/2014/main" id="{DC0D0ABD-2FE6-4ACC-8C07-3D25E109EAF1}"/>
              </a:ext>
            </a:extLst>
          </p:cNvPr>
          <p:cNvGraphicFramePr>
            <a:graphicFrameLocks noGrp="1"/>
          </p:cNvGraphicFramePr>
          <p:nvPr>
            <p:extLst>
              <p:ext uri="{D42A27DB-BD31-4B8C-83A1-F6EECF244321}">
                <p14:modId xmlns:p14="http://schemas.microsoft.com/office/powerpoint/2010/main" val="3800725541"/>
              </p:ext>
            </p:extLst>
          </p:nvPr>
        </p:nvGraphicFramePr>
        <p:xfrm>
          <a:off x="1003118" y="24009941"/>
          <a:ext cx="11941633" cy="3832178"/>
        </p:xfrm>
        <a:graphic>
          <a:graphicData uri="http://schemas.openxmlformats.org/drawingml/2006/table">
            <a:tbl>
              <a:tblPr firstRow="1" firstCol="1" bandRow="1"/>
              <a:tblGrid>
                <a:gridCol w="1628029">
                  <a:extLst>
                    <a:ext uri="{9D8B030D-6E8A-4147-A177-3AD203B41FA5}">
                      <a16:colId xmlns:a16="http://schemas.microsoft.com/office/drawing/2014/main" val="2698081428"/>
                    </a:ext>
                  </a:extLst>
                </a:gridCol>
                <a:gridCol w="859467">
                  <a:extLst>
                    <a:ext uri="{9D8B030D-6E8A-4147-A177-3AD203B41FA5}">
                      <a16:colId xmlns:a16="http://schemas.microsoft.com/office/drawing/2014/main" val="1487649076"/>
                    </a:ext>
                  </a:extLst>
                </a:gridCol>
                <a:gridCol w="859467">
                  <a:extLst>
                    <a:ext uri="{9D8B030D-6E8A-4147-A177-3AD203B41FA5}">
                      <a16:colId xmlns:a16="http://schemas.microsoft.com/office/drawing/2014/main" val="1435154587"/>
                    </a:ext>
                  </a:extLst>
                </a:gridCol>
                <a:gridCol w="859467">
                  <a:extLst>
                    <a:ext uri="{9D8B030D-6E8A-4147-A177-3AD203B41FA5}">
                      <a16:colId xmlns:a16="http://schemas.microsoft.com/office/drawing/2014/main" val="818740027"/>
                    </a:ext>
                  </a:extLst>
                </a:gridCol>
                <a:gridCol w="859467">
                  <a:extLst>
                    <a:ext uri="{9D8B030D-6E8A-4147-A177-3AD203B41FA5}">
                      <a16:colId xmlns:a16="http://schemas.microsoft.com/office/drawing/2014/main" val="2485710860"/>
                    </a:ext>
                  </a:extLst>
                </a:gridCol>
                <a:gridCol w="859467">
                  <a:extLst>
                    <a:ext uri="{9D8B030D-6E8A-4147-A177-3AD203B41FA5}">
                      <a16:colId xmlns:a16="http://schemas.microsoft.com/office/drawing/2014/main" val="3781468743"/>
                    </a:ext>
                  </a:extLst>
                </a:gridCol>
                <a:gridCol w="859467">
                  <a:extLst>
                    <a:ext uri="{9D8B030D-6E8A-4147-A177-3AD203B41FA5}">
                      <a16:colId xmlns:a16="http://schemas.microsoft.com/office/drawing/2014/main" val="524988681"/>
                    </a:ext>
                  </a:extLst>
                </a:gridCol>
                <a:gridCol w="859467">
                  <a:extLst>
                    <a:ext uri="{9D8B030D-6E8A-4147-A177-3AD203B41FA5}">
                      <a16:colId xmlns:a16="http://schemas.microsoft.com/office/drawing/2014/main" val="2078692048"/>
                    </a:ext>
                  </a:extLst>
                </a:gridCol>
                <a:gridCol w="859467">
                  <a:extLst>
                    <a:ext uri="{9D8B030D-6E8A-4147-A177-3AD203B41FA5}">
                      <a16:colId xmlns:a16="http://schemas.microsoft.com/office/drawing/2014/main" val="3716634828"/>
                    </a:ext>
                  </a:extLst>
                </a:gridCol>
                <a:gridCol w="859467">
                  <a:extLst>
                    <a:ext uri="{9D8B030D-6E8A-4147-A177-3AD203B41FA5}">
                      <a16:colId xmlns:a16="http://schemas.microsoft.com/office/drawing/2014/main" val="3620943985"/>
                    </a:ext>
                  </a:extLst>
                </a:gridCol>
                <a:gridCol w="859467">
                  <a:extLst>
                    <a:ext uri="{9D8B030D-6E8A-4147-A177-3AD203B41FA5}">
                      <a16:colId xmlns:a16="http://schemas.microsoft.com/office/drawing/2014/main" val="2269848256"/>
                    </a:ext>
                  </a:extLst>
                </a:gridCol>
                <a:gridCol w="859467">
                  <a:extLst>
                    <a:ext uri="{9D8B030D-6E8A-4147-A177-3AD203B41FA5}">
                      <a16:colId xmlns:a16="http://schemas.microsoft.com/office/drawing/2014/main" val="1872320447"/>
                    </a:ext>
                  </a:extLst>
                </a:gridCol>
                <a:gridCol w="859467">
                  <a:extLst>
                    <a:ext uri="{9D8B030D-6E8A-4147-A177-3AD203B41FA5}">
                      <a16:colId xmlns:a16="http://schemas.microsoft.com/office/drawing/2014/main" val="2603982445"/>
                    </a:ext>
                  </a:extLst>
                </a:gridCol>
              </a:tblGrid>
              <a:tr h="351593">
                <a:tc>
                  <a:txBody>
                    <a:bodyPr/>
                    <a:lstStyle/>
                    <a:p>
                      <a:pPr algn="ctr">
                        <a:lnSpc>
                          <a:spcPts val="2000"/>
                        </a:lnSpc>
                      </a:pPr>
                      <a:r>
                        <a:rPr lang="zh-TW"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環境評估指標</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tcPr>
                </a:tc>
                <a:tc gridSpan="4">
                  <a:txBody>
                    <a:bodyPr/>
                    <a:lstStyle/>
                    <a:p>
                      <a:pPr algn="ctr">
                        <a:lnSpc>
                          <a:spcPts val="2000"/>
                        </a:lnSpc>
                      </a:pPr>
                      <a:r>
                        <a:rPr lang="zh-TW" sz="20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和平橋</a:t>
                      </a:r>
                      <a:endParaRPr lang="zh-TW" sz="20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pPr algn="ctr">
                        <a:lnSpc>
                          <a:spcPts val="2000"/>
                        </a:lnSpc>
                      </a:pPr>
                      <a:endParaRPr lang="zh-TW" sz="16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a:lnSpc>
                          <a:spcPts val="2000"/>
                        </a:lnSpc>
                      </a:pPr>
                      <a:endParaRPr lang="zh-TW" sz="16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4">
                  <a:txBody>
                    <a:bodyPr/>
                    <a:lstStyle/>
                    <a:p>
                      <a:pPr algn="ctr">
                        <a:lnSpc>
                          <a:spcPts val="2000"/>
                        </a:lnSpc>
                      </a:pPr>
                      <a:r>
                        <a:rPr lang="zh-TW" sz="20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老佛一號橋</a:t>
                      </a:r>
                      <a:endParaRPr lang="zh-TW" sz="20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hMerge="1">
                  <a:txBody>
                    <a:bodyPr/>
                    <a:lstStyle/>
                    <a:p>
                      <a:endParaRPr lang="zh-TW" altLang="en-US"/>
                    </a:p>
                  </a:txBody>
                  <a:tcPr/>
                </a:tc>
                <a:tc hMerge="1">
                  <a:txBody>
                    <a:bodyPr/>
                    <a:lstStyle/>
                    <a:p>
                      <a:pPr algn="ctr">
                        <a:lnSpc>
                          <a:spcPts val="2000"/>
                        </a:lnSpc>
                      </a:pPr>
                      <a:endParaRPr lang="zh-TW" sz="16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a:lnSpc>
                          <a:spcPts val="2000"/>
                        </a:lnSpc>
                      </a:pPr>
                      <a:endParaRPr lang="zh-TW" sz="16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4">
                  <a:txBody>
                    <a:bodyPr/>
                    <a:lstStyle/>
                    <a:p>
                      <a:pPr algn="ctr">
                        <a:lnSpc>
                          <a:spcPts val="2000"/>
                        </a:lnSpc>
                      </a:pPr>
                      <a:r>
                        <a:rPr lang="zh-TW" sz="20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港口橋</a:t>
                      </a:r>
                      <a:endParaRPr lang="zh-TW" sz="20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pPr algn="ctr">
                        <a:lnSpc>
                          <a:spcPts val="2000"/>
                        </a:lnSpc>
                      </a:pPr>
                      <a:endParaRPr lang="zh-TW" sz="16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a:lnSpc>
                          <a:spcPts val="2000"/>
                        </a:lnSpc>
                      </a:pPr>
                      <a:endParaRPr lang="zh-TW" sz="16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310777"/>
                  </a:ext>
                </a:extLst>
              </a:tr>
              <a:tr h="216783">
                <a:tc>
                  <a:txBody>
                    <a:bodyPr/>
                    <a:lstStyle/>
                    <a:p>
                      <a:pPr algn="ctr">
                        <a:lnSpc>
                          <a:spcPts val="2000"/>
                        </a:lnSpc>
                      </a:pPr>
                      <a:r>
                        <a:rPr lang="zh-TW"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採樣時間</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ts val="2000"/>
                        </a:lnSpc>
                      </a:pPr>
                      <a:r>
                        <a:rPr lang="en-US" sz="16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6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000"/>
                        </a:lnSpc>
                      </a:pPr>
                      <a:r>
                        <a:rPr lang="en-US" sz="16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6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000"/>
                        </a:lnSpc>
                      </a:pPr>
                      <a:r>
                        <a:rPr lang="en-US" altLang="zh-TW" sz="1600" b="1"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600" b="1" dirty="0">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6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000"/>
                        </a:lnSpc>
                      </a:pPr>
                      <a:r>
                        <a:rPr lang="en-US" altLang="zh-TW" sz="1600" b="1" dirty="0">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600" b="1" dirty="0">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6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000"/>
                        </a:lnSpc>
                      </a:pPr>
                      <a:r>
                        <a:rPr lang="en-US" sz="16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6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2000"/>
                        </a:lnSpc>
                      </a:pPr>
                      <a:r>
                        <a:rPr lang="en-US" sz="16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6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2000"/>
                        </a:lnSpc>
                      </a:pPr>
                      <a:r>
                        <a:rPr lang="en-US" altLang="zh-TW" sz="1600" b="1"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600" b="1" dirty="0">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6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2000"/>
                        </a:lnSpc>
                      </a:pPr>
                      <a:r>
                        <a:rPr lang="en-US" altLang="zh-TW" sz="1600" b="1" dirty="0">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600" b="1" dirty="0">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6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2000"/>
                        </a:lnSpc>
                      </a:pPr>
                      <a:r>
                        <a:rPr lang="en-US" sz="16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6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000"/>
                        </a:lnSpc>
                      </a:pPr>
                      <a:r>
                        <a:rPr lang="en-US" sz="16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6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000"/>
                        </a:lnSpc>
                      </a:pPr>
                      <a:r>
                        <a:rPr lang="en-US" altLang="zh-TW" sz="1600" b="1"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600" b="1" dirty="0">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6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000"/>
                        </a:lnSpc>
                      </a:pPr>
                      <a:r>
                        <a:rPr lang="en-US" altLang="zh-TW" sz="1600" b="1" dirty="0">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600" b="1" dirty="0">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6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941690"/>
                  </a:ext>
                </a:extLst>
              </a:tr>
              <a:tr h="216783">
                <a:tc rowSpan="2">
                  <a:txBody>
                    <a:bodyPr/>
                    <a:lstStyle/>
                    <a:p>
                      <a:pPr algn="ctr">
                        <a:lnSpc>
                          <a:spcPts val="2000"/>
                        </a:lnSpc>
                      </a:pPr>
                      <a:r>
                        <a:rPr lang="zh-TW" sz="16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河川污染指數</a:t>
                      </a:r>
                      <a:endParaRPr lang="zh-TW" sz="160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000"/>
                        </a:lnSpc>
                      </a:pPr>
                      <a:r>
                        <a:rPr lang="en-US" sz="16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(RPI)</a:t>
                      </a:r>
                      <a:endParaRPr lang="zh-TW" sz="16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solidFill>
                      <a:schemeClr val="bg2"/>
                    </a:solidFill>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solidFill>
                      <a:schemeClr val="bg2"/>
                    </a:solidFill>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solidFill>
                      <a:schemeClr val="bg2"/>
                    </a:solidFill>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solidFill>
                      <a:schemeClr val="bg2"/>
                    </a:solidFill>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ts val="2000"/>
                        </a:lnSpc>
                      </a:pPr>
                      <a:r>
                        <a:rPr lang="en-US" sz="16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6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7194969"/>
                  </a:ext>
                </a:extLst>
              </a:tr>
              <a:tr h="514141">
                <a:tc vMerge="1">
                  <a:txBody>
                    <a:bodyPr/>
                    <a:lstStyle/>
                    <a:p>
                      <a:endParaRPr lang="zh-TW" altLang="en-US"/>
                    </a:p>
                  </a:txBody>
                  <a:tcPr/>
                </a:tc>
                <a:tc>
                  <a:txBody>
                    <a:bodyPr/>
                    <a:lstStyle/>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0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780515564"/>
                  </a:ext>
                </a:extLst>
              </a:tr>
              <a:tr h="216783">
                <a:tc rowSpan="2">
                  <a:txBody>
                    <a:bodyPr/>
                    <a:lstStyle/>
                    <a:p>
                      <a:pPr algn="ctr">
                        <a:lnSpc>
                          <a:spcPts val="2000"/>
                        </a:lnSpc>
                      </a:pPr>
                      <a:r>
                        <a:rPr lang="zh-TW"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腐水度指數</a:t>
                      </a: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(SI)</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ts val="2000"/>
                        </a:lnSpc>
                      </a:pPr>
                      <a:r>
                        <a:rPr lang="en-US" sz="16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2.95</a:t>
                      </a:r>
                      <a:endParaRPr lang="zh-TW" sz="16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2.30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4.30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2">
                        <a:lumMod val="40000"/>
                        <a:lumOff val="60000"/>
                      </a:schemeClr>
                    </a:solidFill>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2.52</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sz="16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2.05</a:t>
                      </a:r>
                      <a:endParaRPr lang="zh-TW" sz="16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3.00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3.12</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3.50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2.35</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2.62</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2.58</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extLst>
                  <a:ext uri="{0D108BD9-81ED-4DB2-BD59-A6C34878D82A}">
                    <a16:rowId xmlns:a16="http://schemas.microsoft.com/office/drawing/2014/main" val="1470226504"/>
                  </a:ext>
                </a:extLst>
              </a:tr>
              <a:tr h="216783">
                <a:tc vMerge="1">
                  <a:txBody>
                    <a:bodyPr/>
                    <a:lstStyle/>
                    <a:p>
                      <a:endParaRPr lang="zh-TW" altLang="en-US"/>
                    </a:p>
                  </a:txBody>
                  <a:tcPr/>
                </a:tc>
                <a:tc>
                  <a:txBody>
                    <a:bodyPr/>
                    <a:lstStyle/>
                    <a:p>
                      <a:pPr algn="ctr">
                        <a:lnSpc>
                          <a:spcPts val="2000"/>
                        </a:lnSpc>
                      </a:pPr>
                      <a:r>
                        <a:rPr lang="en-US" sz="14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中度污染</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ts val="2000"/>
                        </a:lnSpc>
                      </a:pPr>
                      <a:r>
                        <a:rPr lang="zh-TW" alt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輕</a:t>
                      </a:r>
                      <a:r>
                        <a:rPr lang="en-US" altLang="zh-TW" sz="14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度污染</a:t>
                      </a:r>
                      <a:endParaRPr lang="zh-TW" alt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ts val="2000"/>
                        </a:lnSpc>
                      </a:pPr>
                      <a:r>
                        <a:rPr lang="zh-TW" altLang="en-US" sz="1400" dirty="0">
                          <a:effectLst/>
                          <a:latin typeface="Times New Roman" panose="02020603050405020304" pitchFamily="18" charset="0"/>
                          <a:ea typeface="標楷體" panose="03000509000000000000" pitchFamily="65" charset="-120"/>
                          <a:cs typeface="Times New Roman" panose="02020603050405020304" pitchFamily="18" charset="0"/>
                        </a:rPr>
                        <a:t>嚴重污染</a:t>
                      </a:r>
                      <a:endParaRPr lang="zh-TW" alt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2">
                        <a:lumMod val="40000"/>
                        <a:lumOff val="60000"/>
                      </a:schemeClr>
                    </a:solidFill>
                  </a:tcPr>
                </a:tc>
                <a:tc>
                  <a:txBody>
                    <a:bodyPr/>
                    <a:lstStyle/>
                    <a:p>
                      <a:pPr algn="ctr">
                        <a:lnSpc>
                          <a:spcPts val="2000"/>
                        </a:lnSpc>
                      </a:pPr>
                      <a:r>
                        <a:rPr lang="zh-TW" altLang="en-US" sz="1400" dirty="0">
                          <a:effectLst/>
                          <a:latin typeface="Times New Roman" panose="02020603050405020304" pitchFamily="18" charset="0"/>
                          <a:ea typeface="標楷體" panose="03000509000000000000" pitchFamily="65" charset="-120"/>
                          <a:cs typeface="Times New Roman" panose="02020603050405020304" pitchFamily="18" charset="0"/>
                        </a:rPr>
                        <a:t>中度污染</a:t>
                      </a:r>
                      <a:endParaRPr lang="zh-TW" alt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lang="zh-TW" alt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輕</a:t>
                      </a:r>
                      <a:r>
                        <a:rPr lang="en-US" altLang="zh-TW" sz="14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度污染</a:t>
                      </a:r>
                      <a:endParaRPr lang="zh-TW" alt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algn="ctr">
                        <a:lnSpc>
                          <a:spcPts val="2000"/>
                        </a:lnSpc>
                      </a:pPr>
                      <a:r>
                        <a:rPr lang="zh-TW" alt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輕</a:t>
                      </a:r>
                      <a:r>
                        <a:rPr lang="en-US" altLang="zh-TW" sz="14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度污染</a:t>
                      </a:r>
                      <a:endParaRPr lang="zh-TW" alt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altLang="zh-TW" sz="14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中度污染</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altLang="zh-TW" sz="14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中度污染</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algn="ctr">
                        <a:lnSpc>
                          <a:spcPts val="2000"/>
                        </a:lnSpc>
                      </a:pPr>
                      <a:r>
                        <a:rPr lang="en-US" altLang="zh-TW" sz="14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中度污染</a:t>
                      </a:r>
                      <a:endParaRPr lang="zh-TW" alt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ts val="2000"/>
                        </a:lnSpc>
                      </a:pPr>
                      <a:r>
                        <a:rPr lang="zh-TW" alt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輕</a:t>
                      </a:r>
                      <a:r>
                        <a:rPr lang="en-US" altLang="zh-TW" sz="14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度污染</a:t>
                      </a:r>
                      <a:endParaRPr lang="zh-TW" alt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altLang="zh-TW" sz="14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中度污染</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altLang="zh-TW" sz="14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中度污染</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290973093"/>
                  </a:ext>
                </a:extLst>
              </a:tr>
              <a:tr h="216783">
                <a:tc rowSpan="2">
                  <a:txBody>
                    <a:bodyPr/>
                    <a:lstStyle/>
                    <a:p>
                      <a:pPr algn="ctr">
                        <a:lnSpc>
                          <a:spcPts val="2000"/>
                        </a:lnSpc>
                      </a:pPr>
                      <a:r>
                        <a:rPr lang="zh-TW"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生物指數</a:t>
                      </a: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(BI)</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39</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39</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31</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27</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sz="16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a:t>
                      </a:r>
                      <a:endParaRPr lang="zh-TW" sz="16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37</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26</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34</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27</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extLst>
                  <a:ext uri="{0D108BD9-81ED-4DB2-BD59-A6C34878D82A}">
                    <a16:rowId xmlns:a16="http://schemas.microsoft.com/office/drawing/2014/main" val="3807419956"/>
                  </a:ext>
                </a:extLst>
              </a:tr>
              <a:tr h="216783">
                <a:tc vMerge="1">
                  <a:txBody>
                    <a:bodyPr/>
                    <a:lstStyle/>
                    <a:p>
                      <a:endParaRPr lang="zh-TW" altLang="en-US"/>
                    </a:p>
                  </a:txBody>
                  <a:tcPr/>
                </a:tc>
                <a:tc>
                  <a:txBody>
                    <a:bodyPr/>
                    <a:lstStyle/>
                    <a:p>
                      <a:pPr algn="ctr">
                        <a:lnSpc>
                          <a:spcPts val="2000"/>
                        </a:lnSpc>
                      </a:pPr>
                      <a:r>
                        <a:rPr lang="zh-TW" alt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未受污染</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zh-TW" altLang="zh-TW" sz="14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未受污染</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zh-TW" altLang="zh-TW" sz="14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未受污染</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zh-TW" altLang="zh-TW" sz="14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未受污染</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zh-TW" altLang="zh-TW" sz="14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未受污染</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zh-TW" altLang="zh-TW" sz="14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未受污染</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zh-TW" altLang="zh-TW" sz="14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未受污染</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zh-TW" altLang="zh-TW" sz="14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未受污染</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zh-TW" altLang="zh-TW" sz="14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未受污染</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zh-TW" altLang="zh-TW" sz="14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未受污染</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zh-TW" altLang="zh-TW" sz="14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未受污染</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zh-TW" altLang="zh-TW" sz="14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未受污染</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217526211"/>
                  </a:ext>
                </a:extLst>
              </a:tr>
              <a:tr h="216783">
                <a:tc rowSpan="2">
                  <a:txBody>
                    <a:bodyPr/>
                    <a:lstStyle/>
                    <a:p>
                      <a:pPr algn="ctr">
                        <a:lnSpc>
                          <a:spcPts val="2000"/>
                        </a:lnSpc>
                      </a:pPr>
                      <a:r>
                        <a:rPr lang="zh-TW" sz="16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科級生物指標</a:t>
                      </a:r>
                      <a:endParaRPr lang="zh-TW" sz="160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000"/>
                        </a:lnSpc>
                      </a:pPr>
                      <a:r>
                        <a:rPr lang="en-US" sz="16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(FBI)</a:t>
                      </a:r>
                      <a:endParaRPr lang="zh-TW" sz="16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5.19</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4.64</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3.98</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4.97</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5.37</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4.16</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4.87</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4.09</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3.86</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5.96</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5.57</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extLst>
                  <a:ext uri="{0D108BD9-81ED-4DB2-BD59-A6C34878D82A}">
                    <a16:rowId xmlns:a16="http://schemas.microsoft.com/office/drawing/2014/main" val="3167738292"/>
                  </a:ext>
                </a:extLst>
              </a:tr>
              <a:tr h="325097">
                <a:tc vMerge="1">
                  <a:txBody>
                    <a:bodyPr/>
                    <a:lstStyle/>
                    <a:p>
                      <a:endParaRPr lang="zh-TW" altLang="en-US"/>
                    </a:p>
                  </a:txBody>
                  <a:tcPr/>
                </a:tc>
                <a:tc>
                  <a:txBody>
                    <a:bodyPr/>
                    <a:lstStyle/>
                    <a:p>
                      <a:pPr algn="ctr">
                        <a:lnSpc>
                          <a:spcPts val="2000"/>
                        </a:lnSpc>
                      </a:pPr>
                      <a:r>
                        <a:rPr lang="zh-TW" alt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輕度污染</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ts val="2000"/>
                        </a:lnSpc>
                      </a:pPr>
                      <a:r>
                        <a:rPr lang="en-US" sz="14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普通</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ts val="2000"/>
                        </a:lnSpc>
                      </a:pPr>
                      <a:r>
                        <a:rPr lang="zh-TW" altLang="en-US" sz="1400" dirty="0">
                          <a:effectLst/>
                          <a:latin typeface="Times New Roman" panose="02020603050405020304" pitchFamily="18" charset="0"/>
                          <a:ea typeface="標楷體" panose="03000509000000000000" pitchFamily="65" charset="-120"/>
                          <a:cs typeface="Times New Roman" panose="02020603050405020304" pitchFamily="18" charset="0"/>
                        </a:rPr>
                        <a:t>優良</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ts val="2000"/>
                        </a:lnSpc>
                      </a:pPr>
                      <a:r>
                        <a:rPr lang="zh-TW" altLang="en-US" sz="1400" dirty="0">
                          <a:effectLst/>
                          <a:latin typeface="Times New Roman" panose="02020603050405020304" pitchFamily="18" charset="0"/>
                          <a:ea typeface="標楷體" panose="03000509000000000000" pitchFamily="65" charset="-120"/>
                          <a:cs typeface="Times New Roman" panose="02020603050405020304" pitchFamily="18" charset="0"/>
                        </a:rPr>
                        <a:t>普通</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ts val="2000"/>
                        </a:lnSpc>
                      </a:pPr>
                      <a:r>
                        <a:rPr lang="zh-TW" alt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輕度污染</a:t>
                      </a:r>
                      <a:endParaRPr lang="zh-TW" alt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algn="ctr">
                        <a:lnSpc>
                          <a:spcPts val="2000"/>
                        </a:lnSpc>
                      </a:pPr>
                      <a:r>
                        <a:rPr lang="en-US" sz="14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優良</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algn="ctr">
                        <a:lnSpc>
                          <a:spcPts val="2000"/>
                        </a:lnSpc>
                      </a:pPr>
                      <a:r>
                        <a:rPr lang="zh-TW" altLang="en-US" sz="1400" dirty="0">
                          <a:effectLst/>
                          <a:latin typeface="Times New Roman" panose="02020603050405020304" pitchFamily="18" charset="0"/>
                          <a:ea typeface="標楷體" panose="03000509000000000000" pitchFamily="65" charset="-120"/>
                          <a:cs typeface="Times New Roman" panose="02020603050405020304" pitchFamily="18" charset="0"/>
                        </a:rPr>
                        <a:t>普通</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algn="ctr">
                        <a:lnSpc>
                          <a:spcPts val="2000"/>
                        </a:lnSpc>
                      </a:pPr>
                      <a:r>
                        <a:rPr lang="zh-TW" altLang="en-US" sz="1400" dirty="0">
                          <a:effectLst/>
                          <a:latin typeface="Times New Roman" panose="02020603050405020304" pitchFamily="18" charset="0"/>
                          <a:ea typeface="標楷體" panose="03000509000000000000" pitchFamily="65" charset="-120"/>
                          <a:cs typeface="Times New Roman" panose="02020603050405020304" pitchFamily="18" charset="0"/>
                        </a:rPr>
                        <a:t>優良</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algn="ctr">
                        <a:lnSpc>
                          <a:spcPts val="2000"/>
                        </a:lnSpc>
                      </a:pPr>
                      <a:r>
                        <a:rPr lang="en-US" sz="14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極優良</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ts val="2000"/>
                        </a:lnSpc>
                      </a:pPr>
                      <a:r>
                        <a:rPr lang="en-US" altLang="zh-TW" sz="14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優良</a:t>
                      </a:r>
                      <a:endParaRPr lang="zh-TW" alt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ts val="2000"/>
                        </a:lnSpc>
                      </a:pPr>
                      <a:r>
                        <a:rPr lang="zh-TW" altLang="en-US" sz="1400" dirty="0">
                          <a:effectLst/>
                          <a:latin typeface="Times New Roman" panose="02020603050405020304" pitchFamily="18" charset="0"/>
                          <a:ea typeface="標楷體" panose="03000509000000000000" pitchFamily="65" charset="-120"/>
                          <a:cs typeface="Times New Roman" panose="02020603050405020304" pitchFamily="18" charset="0"/>
                        </a:rPr>
                        <a:t>中度污染</a:t>
                      </a:r>
                      <a:endParaRPr lang="zh-TW" alt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ts val="2000"/>
                        </a:lnSpc>
                      </a:pPr>
                      <a:r>
                        <a:rPr lang="zh-TW" altLang="en-US" sz="1400" dirty="0">
                          <a:effectLst/>
                          <a:latin typeface="Times New Roman" panose="02020603050405020304" pitchFamily="18" charset="0"/>
                          <a:ea typeface="標楷體" panose="03000509000000000000" pitchFamily="65" charset="-120"/>
                          <a:cs typeface="Times New Roman" panose="02020603050405020304" pitchFamily="18" charset="0"/>
                        </a:rPr>
                        <a:t>輕度污染</a:t>
                      </a:r>
                      <a:endParaRPr lang="zh-TW" alt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543383414"/>
                  </a:ext>
                </a:extLst>
              </a:tr>
              <a:tr h="216783">
                <a:tc rowSpan="2">
                  <a:txBody>
                    <a:bodyPr/>
                    <a:lstStyle/>
                    <a:p>
                      <a:pPr algn="ctr">
                        <a:lnSpc>
                          <a:spcPts val="2000"/>
                        </a:lnSpc>
                      </a:pPr>
                      <a:r>
                        <a:rPr lang="zh-TW" sz="16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生物整合性指標</a:t>
                      </a:r>
                      <a:r>
                        <a:rPr lang="en-US" sz="16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(IBI)</a:t>
                      </a:r>
                      <a:endParaRPr lang="zh-TW" sz="16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ts val="2000"/>
                        </a:lnSpc>
                      </a:pPr>
                      <a:r>
                        <a:rPr lang="en-US" sz="16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44</a:t>
                      </a:r>
                      <a:endParaRPr lang="zh-TW" sz="16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40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40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38</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34</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extLst>
                  <a:ext uri="{0D108BD9-81ED-4DB2-BD59-A6C34878D82A}">
                    <a16:rowId xmlns:a16="http://schemas.microsoft.com/office/drawing/2014/main" val="2726587363"/>
                  </a:ext>
                </a:extLst>
              </a:tr>
              <a:tr h="216783">
                <a:tc vMerge="1">
                  <a:txBody>
                    <a:bodyPr/>
                    <a:lstStyle/>
                    <a:p>
                      <a:endParaRPr lang="zh-TW" altLang="en-US"/>
                    </a:p>
                  </a:txBody>
                  <a:tcPr/>
                </a:tc>
                <a:tc>
                  <a:txBody>
                    <a:bodyPr/>
                    <a:lstStyle/>
                    <a:p>
                      <a:pPr algn="ctr">
                        <a:lnSpc>
                          <a:spcPts val="2000"/>
                        </a:lnSpc>
                      </a:pPr>
                      <a:r>
                        <a:rPr lang="en-US" altLang="zh-TW" sz="14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普通</a:t>
                      </a:r>
                      <a:endParaRPr lang="zh-TW" alt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ts val="2000"/>
                        </a:lnSpc>
                      </a:pPr>
                      <a:r>
                        <a:rPr lang="en-US" altLang="zh-TW" sz="14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普通</a:t>
                      </a:r>
                      <a:endParaRPr lang="zh-TW" alt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altLang="zh-TW" sz="14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普通</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altLang="zh-TW" sz="14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普通</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ts val="2000"/>
                        </a:lnSpc>
                      </a:pPr>
                      <a:r>
                        <a:rPr lang="zh-TW" alt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差</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altLang="zh-TW" sz="14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普通</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lang="en-US" altLang="zh-TW" sz="14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普通</a:t>
                      </a:r>
                      <a:endParaRPr lang="zh-TW" alt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algn="ctr">
                        <a:lnSpc>
                          <a:spcPts val="2000"/>
                        </a:lnSpc>
                      </a:pPr>
                      <a:r>
                        <a:rPr lang="zh-TW" alt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差</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altLang="zh-TW" sz="14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普通</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altLang="zh-TW" sz="14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普通</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差</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差</a:t>
                      </a:r>
                      <a:endParaRPr kumimoji="0" lang="zh-TW"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271573577"/>
                  </a:ext>
                </a:extLst>
              </a:tr>
              <a:tr h="351593">
                <a:tc>
                  <a:txBody>
                    <a:bodyPr/>
                    <a:lstStyle/>
                    <a:p>
                      <a:pPr algn="ctr">
                        <a:lnSpc>
                          <a:spcPts val="2000"/>
                        </a:lnSpc>
                      </a:pPr>
                      <a:r>
                        <a:rPr lang="zh-TW" sz="16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溪流衝擊指數</a:t>
                      </a:r>
                      <a:r>
                        <a:rPr lang="en-US" sz="16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(ASI)</a:t>
                      </a:r>
                      <a:endParaRPr lang="zh-TW" sz="16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27%</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27%</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31%</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26%</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000"/>
                        </a:lnSpc>
                      </a:pPr>
                      <a:r>
                        <a:rPr lang="en-US" sz="1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000"/>
                        </a:lnSpc>
                      </a:pP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364602"/>
                  </a:ext>
                </a:extLst>
              </a:tr>
            </a:tbl>
          </a:graphicData>
        </a:graphic>
      </p:graphicFrame>
      <p:cxnSp>
        <p:nvCxnSpPr>
          <p:cNvPr id="27" name="直線箭頭接點 8">
            <a:extLst>
              <a:ext uri="{FF2B5EF4-FFF2-40B4-BE49-F238E27FC236}">
                <a16:creationId xmlns:a16="http://schemas.microsoft.com/office/drawing/2014/main" id="{259D2ABE-6D14-4C64-B517-EA122605F37D}"/>
              </a:ext>
            </a:extLst>
          </p:cNvPr>
          <p:cNvCxnSpPr>
            <a:cxnSpLocks/>
          </p:cNvCxnSpPr>
          <p:nvPr/>
        </p:nvCxnSpPr>
        <p:spPr>
          <a:xfrm flipH="1">
            <a:off x="4165690" y="27298332"/>
            <a:ext cx="2103491" cy="64886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27">
            <a:extLst>
              <a:ext uri="{FF2B5EF4-FFF2-40B4-BE49-F238E27FC236}">
                <a16:creationId xmlns:a16="http://schemas.microsoft.com/office/drawing/2014/main" id="{F67EAE08-58F2-43FA-8DE4-97C7565EE8ED}"/>
              </a:ext>
            </a:extLst>
          </p:cNvPr>
          <p:cNvSpPr/>
          <p:nvPr/>
        </p:nvSpPr>
        <p:spPr>
          <a:xfrm>
            <a:off x="3776466" y="27899560"/>
            <a:ext cx="2413655" cy="646331"/>
          </a:xfrm>
          <a:prstGeom prst="rect">
            <a:avLst/>
          </a:prstGeom>
        </p:spPr>
        <p:txBody>
          <a:bodyPr wrap="square">
            <a:spAutoFit/>
          </a:bodyPr>
          <a:lstStyle/>
          <a:p>
            <a:pPr marL="285750" indent="-285750">
              <a:buClr>
                <a:srgbClr val="FFC000"/>
              </a:buClr>
              <a:buSzPct val="150000"/>
              <a:buFont typeface="Arial" panose="020B0604020202020204" pitchFamily="34" charset="0"/>
              <a:buChar char="•"/>
            </a:pPr>
            <a:r>
              <a:rPr lang="zh-TW" altLang="zh-TW" dirty="0">
                <a:latin typeface="標楷體" panose="03000509000000000000" pitchFamily="65" charset="-120"/>
                <a:ea typeface="標楷體" panose="03000509000000000000" pitchFamily="65" charset="-120"/>
                <a:cs typeface="Times New Roman" panose="02020603050405020304" pitchFamily="18" charset="0"/>
              </a:rPr>
              <a:t>外來種及高耐污性的魚類比例較高</a:t>
            </a:r>
            <a:r>
              <a:rPr lang="zh-TW" altLang="zh-TW" dirty="0">
                <a:latin typeface="標楷體" panose="03000509000000000000" pitchFamily="65" charset="-120"/>
                <a:ea typeface="標楷體" panose="03000509000000000000" pitchFamily="65" charset="-120"/>
              </a:rPr>
              <a:t> </a:t>
            </a:r>
            <a:endParaRPr lang="zh-TW" altLang="en-US" dirty="0">
              <a:latin typeface="標楷體" panose="03000509000000000000" pitchFamily="65" charset="-120"/>
              <a:ea typeface="標楷體" panose="03000509000000000000" pitchFamily="65" charset="-120"/>
            </a:endParaRPr>
          </a:p>
        </p:txBody>
      </p:sp>
      <p:cxnSp>
        <p:nvCxnSpPr>
          <p:cNvPr id="29" name="直線箭頭接點 8">
            <a:extLst>
              <a:ext uri="{FF2B5EF4-FFF2-40B4-BE49-F238E27FC236}">
                <a16:creationId xmlns:a16="http://schemas.microsoft.com/office/drawing/2014/main" id="{11CF9BC3-B5D0-4DC7-A811-5F3C22E3CD53}"/>
              </a:ext>
            </a:extLst>
          </p:cNvPr>
          <p:cNvCxnSpPr>
            <a:cxnSpLocks/>
          </p:cNvCxnSpPr>
          <p:nvPr/>
        </p:nvCxnSpPr>
        <p:spPr>
          <a:xfrm flipH="1">
            <a:off x="6789324" y="27241701"/>
            <a:ext cx="2028459" cy="794023"/>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a16="http://schemas.microsoft.com/office/drawing/2014/main" id="{788F4EF5-16D8-48FF-B087-7443994A53BA}"/>
              </a:ext>
            </a:extLst>
          </p:cNvPr>
          <p:cNvSpPr/>
          <p:nvPr/>
        </p:nvSpPr>
        <p:spPr>
          <a:xfrm>
            <a:off x="6635053" y="27947197"/>
            <a:ext cx="2781531" cy="369332"/>
          </a:xfrm>
          <a:prstGeom prst="rect">
            <a:avLst/>
          </a:prstGeom>
        </p:spPr>
        <p:txBody>
          <a:bodyPr wrap="none">
            <a:spAutoFit/>
          </a:bodyPr>
          <a:lstStyle/>
          <a:p>
            <a:pPr marL="285750" indent="-285750">
              <a:buClr>
                <a:schemeClr val="accent6">
                  <a:lumMod val="60000"/>
                  <a:lumOff val="40000"/>
                </a:schemeClr>
              </a:buClr>
              <a:buSzPct val="15000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cs typeface="Times New Roman" panose="02020603050405020304" pitchFamily="18" charset="0"/>
              </a:rPr>
              <a:t>魚類總數量及重量下降</a:t>
            </a:r>
            <a:endParaRPr lang="zh-TW" altLang="en-US" dirty="0">
              <a:latin typeface="標楷體" panose="03000509000000000000" pitchFamily="65" charset="-120"/>
              <a:ea typeface="標楷體" panose="03000509000000000000" pitchFamily="65" charset="-120"/>
            </a:endParaRPr>
          </a:p>
        </p:txBody>
      </p:sp>
      <p:cxnSp>
        <p:nvCxnSpPr>
          <p:cNvPr id="31" name="直線箭頭接點 8">
            <a:extLst>
              <a:ext uri="{FF2B5EF4-FFF2-40B4-BE49-F238E27FC236}">
                <a16:creationId xmlns:a16="http://schemas.microsoft.com/office/drawing/2014/main" id="{19AABBE5-52FB-4963-A248-28B2E888815F}"/>
              </a:ext>
            </a:extLst>
          </p:cNvPr>
          <p:cNvCxnSpPr>
            <a:cxnSpLocks/>
          </p:cNvCxnSpPr>
          <p:nvPr/>
        </p:nvCxnSpPr>
        <p:spPr>
          <a:xfrm flipH="1">
            <a:off x="10116283" y="27334007"/>
            <a:ext cx="2100878" cy="576677"/>
          </a:xfrm>
          <a:prstGeom prst="straightConnector1">
            <a:avLst/>
          </a:prstGeom>
          <a:ln w="381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矩形 31">
            <a:extLst>
              <a:ext uri="{FF2B5EF4-FFF2-40B4-BE49-F238E27FC236}">
                <a16:creationId xmlns:a16="http://schemas.microsoft.com/office/drawing/2014/main" id="{1B735800-4E5A-4832-89D2-F64E759B16CF}"/>
              </a:ext>
            </a:extLst>
          </p:cNvPr>
          <p:cNvSpPr/>
          <p:nvPr/>
        </p:nvSpPr>
        <p:spPr>
          <a:xfrm>
            <a:off x="9770579" y="27876542"/>
            <a:ext cx="2621490" cy="923330"/>
          </a:xfrm>
          <a:prstGeom prst="rect">
            <a:avLst/>
          </a:prstGeom>
        </p:spPr>
        <p:txBody>
          <a:bodyPr wrap="square">
            <a:spAutoFit/>
          </a:bodyPr>
          <a:lstStyle/>
          <a:p>
            <a:pPr marL="285750" indent="-285750">
              <a:buClr>
                <a:schemeClr val="accent5">
                  <a:lumMod val="60000"/>
                  <a:lumOff val="40000"/>
                </a:schemeClr>
              </a:buClr>
              <a:buSzPct val="150000"/>
              <a:buFont typeface="Arial" panose="020B0604020202020204" pitchFamily="34" charset="0"/>
              <a:buChar char="•"/>
            </a:pPr>
            <a:r>
              <a:rPr lang="zh-TW" altLang="en-US"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工程進入</a:t>
            </a:r>
            <a:r>
              <a:rPr lang="zh-TW" altLang="en-US" dirty="0">
                <a:latin typeface="標楷體" panose="03000509000000000000" pitchFamily="65" charset="-120"/>
                <a:ea typeface="標楷體" panose="03000509000000000000" pitchFamily="65" charset="-120"/>
                <a:cs typeface="Times New Roman" panose="02020603050405020304" pitchFamily="18" charset="0"/>
              </a:rPr>
              <a:t>使得棲地改變，魚類組成易受到影響</a:t>
            </a:r>
            <a:endParaRPr lang="zh-TW" altLang="en-US" dirty="0">
              <a:latin typeface="標楷體" panose="03000509000000000000" pitchFamily="65" charset="-120"/>
              <a:ea typeface="標楷體" panose="03000509000000000000" pitchFamily="65" charset="-120"/>
            </a:endParaRPr>
          </a:p>
        </p:txBody>
      </p:sp>
      <p:cxnSp>
        <p:nvCxnSpPr>
          <p:cNvPr id="33" name="直線箭頭接點 8">
            <a:extLst>
              <a:ext uri="{FF2B5EF4-FFF2-40B4-BE49-F238E27FC236}">
                <a16:creationId xmlns:a16="http://schemas.microsoft.com/office/drawing/2014/main" id="{BD68E4B8-BAF9-49B5-A084-6354F9BEB998}"/>
              </a:ext>
            </a:extLst>
          </p:cNvPr>
          <p:cNvCxnSpPr>
            <a:cxnSpLocks/>
          </p:cNvCxnSpPr>
          <p:nvPr/>
        </p:nvCxnSpPr>
        <p:spPr>
          <a:xfrm flipH="1">
            <a:off x="1489118" y="25838359"/>
            <a:ext cx="2879381" cy="2181061"/>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矩形 33">
            <a:extLst>
              <a:ext uri="{FF2B5EF4-FFF2-40B4-BE49-F238E27FC236}">
                <a16:creationId xmlns:a16="http://schemas.microsoft.com/office/drawing/2014/main" id="{95100526-BEEE-4D03-B3AA-E3F628F014C4}"/>
              </a:ext>
            </a:extLst>
          </p:cNvPr>
          <p:cNvSpPr/>
          <p:nvPr/>
        </p:nvSpPr>
        <p:spPr>
          <a:xfrm>
            <a:off x="1266035" y="27910684"/>
            <a:ext cx="2413655" cy="923330"/>
          </a:xfrm>
          <a:prstGeom prst="rect">
            <a:avLst/>
          </a:prstGeom>
        </p:spPr>
        <p:txBody>
          <a:bodyPr wrap="square">
            <a:spAutoFit/>
          </a:bodyPr>
          <a:lstStyle/>
          <a:p>
            <a:pPr marL="285750" indent="-285750">
              <a:buClr>
                <a:schemeClr val="accent2">
                  <a:lumMod val="60000"/>
                  <a:lumOff val="40000"/>
                </a:schemeClr>
              </a:buClr>
              <a:buSzPct val="15000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cs typeface="Times New Roman" panose="02020603050405020304" pitchFamily="18" charset="0"/>
              </a:rPr>
              <a:t>高腐水度指數的藻類佔總藻類數的</a:t>
            </a:r>
            <a:r>
              <a:rPr lang="en-US" altLang="zh-TW" dirty="0">
                <a:latin typeface="標楷體" panose="03000509000000000000" pitchFamily="65" charset="-120"/>
                <a:ea typeface="標楷體" panose="03000509000000000000" pitchFamily="65" charset="-120"/>
                <a:cs typeface="Times New Roman" panose="02020603050405020304" pitchFamily="18" charset="0"/>
              </a:rPr>
              <a:t>92.3%</a:t>
            </a:r>
            <a:endParaRPr lang="zh-TW" altLang="en-US" dirty="0">
              <a:latin typeface="標楷體" panose="03000509000000000000" pitchFamily="65" charset="-120"/>
              <a:ea typeface="標楷體" panose="03000509000000000000" pitchFamily="65" charset="-120"/>
            </a:endParaRPr>
          </a:p>
        </p:txBody>
      </p:sp>
      <p:sp>
        <p:nvSpPr>
          <p:cNvPr id="37" name="文字方塊 36">
            <a:extLst>
              <a:ext uri="{FF2B5EF4-FFF2-40B4-BE49-F238E27FC236}">
                <a16:creationId xmlns:a16="http://schemas.microsoft.com/office/drawing/2014/main" id="{AFBC80B7-4E4D-4434-ACE9-44CC7FEB3B27}"/>
              </a:ext>
            </a:extLst>
          </p:cNvPr>
          <p:cNvSpPr txBox="1"/>
          <p:nvPr/>
        </p:nvSpPr>
        <p:spPr>
          <a:xfrm>
            <a:off x="1085758" y="23251257"/>
            <a:ext cx="11650491" cy="584775"/>
          </a:xfrm>
          <a:prstGeom prst="rect">
            <a:avLst/>
          </a:prstGeom>
          <a:noFill/>
        </p:spPr>
        <p:txBody>
          <a:bodyPr wrap="square" rtlCol="0">
            <a:spAutoFit/>
          </a:bodyPr>
          <a:lstStyle/>
          <a:p>
            <a:pPr algn="ct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表一</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港口溪水質環境評估</a:t>
            </a:r>
          </a:p>
        </p:txBody>
      </p:sp>
      <p:graphicFrame>
        <p:nvGraphicFramePr>
          <p:cNvPr id="38" name="表格 37">
            <a:extLst>
              <a:ext uri="{FF2B5EF4-FFF2-40B4-BE49-F238E27FC236}">
                <a16:creationId xmlns:a16="http://schemas.microsoft.com/office/drawing/2014/main" id="{76F62757-3B1A-46C1-B942-8ACA73EDCA9F}"/>
              </a:ext>
            </a:extLst>
          </p:cNvPr>
          <p:cNvGraphicFramePr>
            <a:graphicFrameLocks noGrp="1"/>
          </p:cNvGraphicFramePr>
          <p:nvPr>
            <p:extLst>
              <p:ext uri="{D42A27DB-BD31-4B8C-83A1-F6EECF244321}">
                <p14:modId xmlns:p14="http://schemas.microsoft.com/office/powerpoint/2010/main" val="2676577907"/>
              </p:ext>
            </p:extLst>
          </p:nvPr>
        </p:nvGraphicFramePr>
        <p:xfrm>
          <a:off x="1003118" y="29007940"/>
          <a:ext cx="11997538" cy="3944814"/>
        </p:xfrm>
        <a:graphic>
          <a:graphicData uri="http://schemas.openxmlformats.org/drawingml/2006/table">
            <a:tbl>
              <a:tblPr firstRow="1" firstCol="1" bandRow="1"/>
              <a:tblGrid>
                <a:gridCol w="1058714">
                  <a:extLst>
                    <a:ext uri="{9D8B030D-6E8A-4147-A177-3AD203B41FA5}">
                      <a16:colId xmlns:a16="http://schemas.microsoft.com/office/drawing/2014/main" val="604879235"/>
                    </a:ext>
                  </a:extLst>
                </a:gridCol>
                <a:gridCol w="483507">
                  <a:extLst>
                    <a:ext uri="{9D8B030D-6E8A-4147-A177-3AD203B41FA5}">
                      <a16:colId xmlns:a16="http://schemas.microsoft.com/office/drawing/2014/main" val="2026198087"/>
                    </a:ext>
                  </a:extLst>
                </a:gridCol>
                <a:gridCol w="454579">
                  <a:extLst>
                    <a:ext uri="{9D8B030D-6E8A-4147-A177-3AD203B41FA5}">
                      <a16:colId xmlns:a16="http://schemas.microsoft.com/office/drawing/2014/main" val="1016396404"/>
                    </a:ext>
                  </a:extLst>
                </a:gridCol>
                <a:gridCol w="454579">
                  <a:extLst>
                    <a:ext uri="{9D8B030D-6E8A-4147-A177-3AD203B41FA5}">
                      <a16:colId xmlns:a16="http://schemas.microsoft.com/office/drawing/2014/main" val="4223562274"/>
                    </a:ext>
                  </a:extLst>
                </a:gridCol>
                <a:gridCol w="454579">
                  <a:extLst>
                    <a:ext uri="{9D8B030D-6E8A-4147-A177-3AD203B41FA5}">
                      <a16:colId xmlns:a16="http://schemas.microsoft.com/office/drawing/2014/main" val="1775130954"/>
                    </a:ext>
                  </a:extLst>
                </a:gridCol>
                <a:gridCol w="454579">
                  <a:extLst>
                    <a:ext uri="{9D8B030D-6E8A-4147-A177-3AD203B41FA5}">
                      <a16:colId xmlns:a16="http://schemas.microsoft.com/office/drawing/2014/main" val="2809302786"/>
                    </a:ext>
                  </a:extLst>
                </a:gridCol>
                <a:gridCol w="454579">
                  <a:extLst>
                    <a:ext uri="{9D8B030D-6E8A-4147-A177-3AD203B41FA5}">
                      <a16:colId xmlns:a16="http://schemas.microsoft.com/office/drawing/2014/main" val="166627059"/>
                    </a:ext>
                  </a:extLst>
                </a:gridCol>
                <a:gridCol w="454579">
                  <a:extLst>
                    <a:ext uri="{9D8B030D-6E8A-4147-A177-3AD203B41FA5}">
                      <a16:colId xmlns:a16="http://schemas.microsoft.com/office/drawing/2014/main" val="3171455712"/>
                    </a:ext>
                  </a:extLst>
                </a:gridCol>
                <a:gridCol w="454579">
                  <a:extLst>
                    <a:ext uri="{9D8B030D-6E8A-4147-A177-3AD203B41FA5}">
                      <a16:colId xmlns:a16="http://schemas.microsoft.com/office/drawing/2014/main" val="481016025"/>
                    </a:ext>
                  </a:extLst>
                </a:gridCol>
                <a:gridCol w="454579">
                  <a:extLst>
                    <a:ext uri="{9D8B030D-6E8A-4147-A177-3AD203B41FA5}">
                      <a16:colId xmlns:a16="http://schemas.microsoft.com/office/drawing/2014/main" val="1640291841"/>
                    </a:ext>
                  </a:extLst>
                </a:gridCol>
                <a:gridCol w="454579">
                  <a:extLst>
                    <a:ext uri="{9D8B030D-6E8A-4147-A177-3AD203B41FA5}">
                      <a16:colId xmlns:a16="http://schemas.microsoft.com/office/drawing/2014/main" val="1999993115"/>
                    </a:ext>
                  </a:extLst>
                </a:gridCol>
                <a:gridCol w="454579">
                  <a:extLst>
                    <a:ext uri="{9D8B030D-6E8A-4147-A177-3AD203B41FA5}">
                      <a16:colId xmlns:a16="http://schemas.microsoft.com/office/drawing/2014/main" val="2523243225"/>
                    </a:ext>
                  </a:extLst>
                </a:gridCol>
                <a:gridCol w="454579">
                  <a:extLst>
                    <a:ext uri="{9D8B030D-6E8A-4147-A177-3AD203B41FA5}">
                      <a16:colId xmlns:a16="http://schemas.microsoft.com/office/drawing/2014/main" val="2501278983"/>
                    </a:ext>
                  </a:extLst>
                </a:gridCol>
                <a:gridCol w="454579">
                  <a:extLst>
                    <a:ext uri="{9D8B030D-6E8A-4147-A177-3AD203B41FA5}">
                      <a16:colId xmlns:a16="http://schemas.microsoft.com/office/drawing/2014/main" val="57059815"/>
                    </a:ext>
                  </a:extLst>
                </a:gridCol>
                <a:gridCol w="454579">
                  <a:extLst>
                    <a:ext uri="{9D8B030D-6E8A-4147-A177-3AD203B41FA5}">
                      <a16:colId xmlns:a16="http://schemas.microsoft.com/office/drawing/2014/main" val="361734141"/>
                    </a:ext>
                  </a:extLst>
                </a:gridCol>
                <a:gridCol w="454579">
                  <a:extLst>
                    <a:ext uri="{9D8B030D-6E8A-4147-A177-3AD203B41FA5}">
                      <a16:colId xmlns:a16="http://schemas.microsoft.com/office/drawing/2014/main" val="2832447363"/>
                    </a:ext>
                  </a:extLst>
                </a:gridCol>
                <a:gridCol w="454579">
                  <a:extLst>
                    <a:ext uri="{9D8B030D-6E8A-4147-A177-3AD203B41FA5}">
                      <a16:colId xmlns:a16="http://schemas.microsoft.com/office/drawing/2014/main" val="3024414178"/>
                    </a:ext>
                  </a:extLst>
                </a:gridCol>
                <a:gridCol w="454579">
                  <a:extLst>
                    <a:ext uri="{9D8B030D-6E8A-4147-A177-3AD203B41FA5}">
                      <a16:colId xmlns:a16="http://schemas.microsoft.com/office/drawing/2014/main" val="1210463717"/>
                    </a:ext>
                  </a:extLst>
                </a:gridCol>
                <a:gridCol w="454579">
                  <a:extLst>
                    <a:ext uri="{9D8B030D-6E8A-4147-A177-3AD203B41FA5}">
                      <a16:colId xmlns:a16="http://schemas.microsoft.com/office/drawing/2014/main" val="3494553166"/>
                    </a:ext>
                  </a:extLst>
                </a:gridCol>
                <a:gridCol w="454579">
                  <a:extLst>
                    <a:ext uri="{9D8B030D-6E8A-4147-A177-3AD203B41FA5}">
                      <a16:colId xmlns:a16="http://schemas.microsoft.com/office/drawing/2014/main" val="744340142"/>
                    </a:ext>
                  </a:extLst>
                </a:gridCol>
                <a:gridCol w="454579">
                  <a:extLst>
                    <a:ext uri="{9D8B030D-6E8A-4147-A177-3AD203B41FA5}">
                      <a16:colId xmlns:a16="http://schemas.microsoft.com/office/drawing/2014/main" val="18751730"/>
                    </a:ext>
                  </a:extLst>
                </a:gridCol>
                <a:gridCol w="454579">
                  <a:extLst>
                    <a:ext uri="{9D8B030D-6E8A-4147-A177-3AD203B41FA5}">
                      <a16:colId xmlns:a16="http://schemas.microsoft.com/office/drawing/2014/main" val="1055515462"/>
                    </a:ext>
                  </a:extLst>
                </a:gridCol>
                <a:gridCol w="454579">
                  <a:extLst>
                    <a:ext uri="{9D8B030D-6E8A-4147-A177-3AD203B41FA5}">
                      <a16:colId xmlns:a16="http://schemas.microsoft.com/office/drawing/2014/main" val="1900007977"/>
                    </a:ext>
                  </a:extLst>
                </a:gridCol>
                <a:gridCol w="454579">
                  <a:extLst>
                    <a:ext uri="{9D8B030D-6E8A-4147-A177-3AD203B41FA5}">
                      <a16:colId xmlns:a16="http://schemas.microsoft.com/office/drawing/2014/main" val="3237289798"/>
                    </a:ext>
                  </a:extLst>
                </a:gridCol>
                <a:gridCol w="454579">
                  <a:extLst>
                    <a:ext uri="{9D8B030D-6E8A-4147-A177-3AD203B41FA5}">
                      <a16:colId xmlns:a16="http://schemas.microsoft.com/office/drawing/2014/main" val="2907512453"/>
                    </a:ext>
                  </a:extLst>
                </a:gridCol>
              </a:tblGrid>
              <a:tr h="189078">
                <a:tc>
                  <a:txBody>
                    <a:bodyPr/>
                    <a:lstStyle/>
                    <a:p>
                      <a:pPr algn="ctr">
                        <a:lnSpc>
                          <a:spcPts val="17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環境評估指標</a:t>
                      </a:r>
                      <a:endParaRPr lang="zh-TW" sz="20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noFill/>
                  </a:tcPr>
                </a:tc>
                <a:tc gridSpan="4">
                  <a:txBody>
                    <a:bodyPr/>
                    <a:lstStyle/>
                    <a:p>
                      <a:pPr algn="ctr">
                        <a:lnSpc>
                          <a:spcPts val="17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泰安橋</a:t>
                      </a:r>
                      <a:endParaRPr lang="zh-TW" sz="20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pPr algn="ctr">
                        <a:lnSpc>
                          <a:spcPts val="1700"/>
                        </a:lnSpc>
                      </a:pPr>
                      <a:endParaRPr lang="zh-TW" sz="20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a:lnSpc>
                          <a:spcPts val="1700"/>
                        </a:lnSpc>
                      </a:pPr>
                      <a:endParaRPr lang="zh-TW" sz="20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4">
                  <a:txBody>
                    <a:bodyPr/>
                    <a:lstStyle/>
                    <a:p>
                      <a:pPr algn="ctr">
                        <a:lnSpc>
                          <a:spcPts val="17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欖仁橋</a:t>
                      </a:r>
                      <a:endParaRPr lang="zh-TW" sz="20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hMerge="1">
                  <a:txBody>
                    <a:bodyPr/>
                    <a:lstStyle/>
                    <a:p>
                      <a:endParaRPr lang="zh-TW" altLang="en-US"/>
                    </a:p>
                  </a:txBody>
                  <a:tcPr/>
                </a:tc>
                <a:tc hMerge="1">
                  <a:txBody>
                    <a:bodyPr/>
                    <a:lstStyle/>
                    <a:p>
                      <a:pPr algn="ctr">
                        <a:lnSpc>
                          <a:spcPts val="1700"/>
                        </a:lnSpc>
                      </a:pPr>
                      <a:endParaRPr lang="zh-TW" sz="20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a:lnSpc>
                          <a:spcPts val="1700"/>
                        </a:lnSpc>
                      </a:pPr>
                      <a:endParaRPr lang="zh-TW" sz="20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4">
                  <a:txBody>
                    <a:bodyPr/>
                    <a:lstStyle/>
                    <a:p>
                      <a:pPr algn="ctr">
                        <a:lnSpc>
                          <a:spcPts val="17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良鑾溪</a:t>
                      </a:r>
                      <a:endParaRPr lang="zh-TW" sz="20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pPr algn="ctr">
                        <a:lnSpc>
                          <a:spcPts val="1700"/>
                        </a:lnSpc>
                      </a:pPr>
                      <a:endParaRPr lang="zh-TW" sz="20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a:lnSpc>
                          <a:spcPts val="1700"/>
                        </a:lnSpc>
                      </a:pPr>
                      <a:endParaRPr lang="zh-TW" sz="20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4">
                  <a:txBody>
                    <a:bodyPr/>
                    <a:lstStyle/>
                    <a:p>
                      <a:pPr algn="ctr">
                        <a:lnSpc>
                          <a:spcPts val="17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永南橋</a:t>
                      </a:r>
                      <a:endParaRPr lang="zh-TW" sz="20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hMerge="1">
                  <a:txBody>
                    <a:bodyPr/>
                    <a:lstStyle/>
                    <a:p>
                      <a:endParaRPr lang="zh-TW" altLang="en-US"/>
                    </a:p>
                  </a:txBody>
                  <a:tcPr/>
                </a:tc>
                <a:tc hMerge="1">
                  <a:txBody>
                    <a:bodyPr/>
                    <a:lstStyle/>
                    <a:p>
                      <a:pPr algn="ctr">
                        <a:lnSpc>
                          <a:spcPts val="1700"/>
                        </a:lnSpc>
                      </a:pPr>
                      <a:endParaRPr lang="zh-TW" sz="20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a:lnSpc>
                          <a:spcPts val="1700"/>
                        </a:lnSpc>
                      </a:pPr>
                      <a:endParaRPr lang="zh-TW" sz="20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4">
                  <a:txBody>
                    <a:bodyPr/>
                    <a:lstStyle/>
                    <a:p>
                      <a:pPr algn="ctr">
                        <a:lnSpc>
                          <a:spcPts val="17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林祿溪</a:t>
                      </a:r>
                      <a:endParaRPr lang="zh-TW" sz="20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pPr algn="ctr">
                        <a:lnSpc>
                          <a:spcPts val="1700"/>
                        </a:lnSpc>
                      </a:pPr>
                      <a:endParaRPr lang="zh-TW" sz="20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a:lnSpc>
                          <a:spcPts val="1700"/>
                        </a:lnSpc>
                      </a:pPr>
                      <a:endParaRPr lang="zh-TW" sz="20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4">
                  <a:txBody>
                    <a:bodyPr/>
                    <a:lstStyle/>
                    <a:p>
                      <a:pPr algn="ctr">
                        <a:lnSpc>
                          <a:spcPts val="17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加都魯溪</a:t>
                      </a:r>
                      <a:endParaRPr lang="zh-TW" sz="20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pPr algn="ctr">
                        <a:lnSpc>
                          <a:spcPts val="1700"/>
                        </a:lnSpc>
                      </a:pPr>
                      <a:endParaRPr lang="zh-TW" sz="20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a:lnSpc>
                          <a:spcPts val="1700"/>
                        </a:lnSpc>
                      </a:pPr>
                      <a:endParaRPr lang="zh-TW" sz="20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2614103"/>
                  </a:ext>
                </a:extLst>
              </a:tr>
              <a:tr h="189078">
                <a:tc>
                  <a:txBody>
                    <a:bodyPr/>
                    <a:lstStyle/>
                    <a:p>
                      <a:pPr algn="ctr">
                        <a:lnSpc>
                          <a:spcPts val="1700"/>
                        </a:lnSpc>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採樣時間</a:t>
                      </a:r>
                      <a:endParaRPr lang="zh-TW" sz="20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ctr">
                        <a:lnSpc>
                          <a:spcPts val="2000"/>
                        </a:lnSpc>
                      </a:pPr>
                      <a:r>
                        <a:rPr 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2000"/>
                        </a:lnSpc>
                      </a:pPr>
                      <a:r>
                        <a:rPr 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2000"/>
                        </a:lnSpc>
                      </a:pP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2000"/>
                        </a:lnSpc>
                      </a:pP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2000"/>
                        </a:lnSpc>
                      </a:pPr>
                      <a:r>
                        <a:rPr 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2000"/>
                        </a:lnSpc>
                      </a:pPr>
                      <a:r>
                        <a:rPr 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2000"/>
                        </a:lnSpc>
                      </a:pP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2000"/>
                        </a:lnSpc>
                      </a:pP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2000"/>
                        </a:lnSpc>
                      </a:pPr>
                      <a:r>
                        <a:rPr 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2000"/>
                        </a:lnSpc>
                      </a:pPr>
                      <a:r>
                        <a:rPr 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2000"/>
                        </a:lnSpc>
                      </a:pP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2000"/>
                        </a:lnSpc>
                      </a:pP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2000"/>
                        </a:lnSpc>
                      </a:pPr>
                      <a:r>
                        <a:rPr 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2000"/>
                        </a:lnSpc>
                      </a:pPr>
                      <a:r>
                        <a:rPr 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2000"/>
                        </a:lnSpc>
                      </a:pP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2000"/>
                        </a:lnSpc>
                      </a:pP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2000"/>
                        </a:lnSpc>
                      </a:pPr>
                      <a:r>
                        <a:rPr 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2000"/>
                        </a:lnSpc>
                      </a:pPr>
                      <a:r>
                        <a:rPr 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2000"/>
                        </a:lnSpc>
                      </a:pP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2000"/>
                        </a:lnSpc>
                      </a:pP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2000"/>
                        </a:lnSpc>
                      </a:pPr>
                      <a:r>
                        <a:rPr 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2000"/>
                        </a:lnSpc>
                      </a:pPr>
                      <a:r>
                        <a:rPr 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2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2000"/>
                        </a:lnSpc>
                      </a:pP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2000"/>
                        </a:lnSpc>
                      </a:pP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月</a:t>
                      </a:r>
                      <a:endParaRPr lang="zh-TW" sz="12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655748"/>
                  </a:ext>
                </a:extLst>
              </a:tr>
              <a:tr h="189078">
                <a:tc rowSpan="2">
                  <a:txBody>
                    <a:bodyPr/>
                    <a:lstStyle/>
                    <a:p>
                      <a:pPr algn="ctr">
                        <a:lnSpc>
                          <a:spcPts val="1700"/>
                        </a:lnSpc>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河川污染指數</a:t>
                      </a:r>
                      <a:r>
                        <a:rPr lang="en-US"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(RPI)</a:t>
                      </a:r>
                      <a:endParaRPr lang="zh-TW" sz="20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solidFill>
                      <a:schemeClr val="bg2"/>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solidFill>
                      <a:schemeClr val="bg2"/>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solidFill>
                      <a:schemeClr val="bg2"/>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solidFill>
                      <a:schemeClr val="bg2"/>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5.0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4.0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solidFill>
                      <a:schemeClr val="bg2"/>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7.3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solidFill>
                      <a:schemeClr val="bg2"/>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solidFill>
                      <a:schemeClr val="bg2"/>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97442939"/>
                  </a:ext>
                </a:extLst>
              </a:tr>
              <a:tr h="392691">
                <a:tc vMerge="1">
                  <a:txBody>
                    <a:bodyPr/>
                    <a:lstStyle/>
                    <a:p>
                      <a:endParaRPr lang="zh-TW" altLang="en-US"/>
                    </a:p>
                  </a:txBody>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中度</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algn="ctr">
                        <a:lnSpc>
                          <a:spcPts val="1700"/>
                        </a:lnSpc>
                      </a:pPr>
                      <a:r>
                        <a:rPr lang="zh-TW" alt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中度</a:t>
                      </a:r>
                      <a:endParaRPr lang="zh-TW" alt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700"/>
                        </a:lnSpc>
                      </a:pPr>
                      <a:r>
                        <a:rPr lang="zh-TW" alt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污染</a:t>
                      </a:r>
                      <a:endParaRPr lang="zh-TW" alt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嚴重</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algn="ctr">
                        <a:lnSpc>
                          <a:spcPts val="1700"/>
                        </a:lnSpc>
                      </a:pPr>
                      <a:r>
                        <a:rPr lang="zh-TW" alt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中度</a:t>
                      </a:r>
                      <a:endParaRPr lang="zh-TW" alt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700"/>
                        </a:lnSpc>
                      </a:pPr>
                      <a:r>
                        <a:rPr lang="zh-TW" alt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污染</a:t>
                      </a:r>
                      <a:endParaRPr lang="zh-TW" alt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輕度</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稍</a:t>
                      </a:r>
                      <a:r>
                        <a:rPr lang="en-US"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05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受污染</a:t>
                      </a:r>
                      <a:endParaRPr lang="zh-TW" sz="105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2603760128"/>
                  </a:ext>
                </a:extLst>
              </a:tr>
              <a:tr h="189078">
                <a:tc rowSpan="2">
                  <a:txBody>
                    <a:bodyPr/>
                    <a:lstStyle/>
                    <a:p>
                      <a:pPr algn="ctr">
                        <a:lnSpc>
                          <a:spcPts val="17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腐水度指數</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(SI)</a:t>
                      </a:r>
                      <a:endParaRPr lang="zh-TW" sz="20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1.52</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1.84</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3.80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2">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2.44</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3.04</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2.62</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2.88</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2.44</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2.36</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2.22</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3.00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2.56</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2.09</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3.01</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4.47</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2">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2.39</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4.33</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2">
                        <a:lumMod val="60000"/>
                        <a:lumOff val="40000"/>
                      </a:schemeClr>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3.70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2">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4.00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2">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3.76</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2">
                        <a:lumMod val="60000"/>
                        <a:lumOff val="40000"/>
                      </a:schemeClr>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2.06</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2.27</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2.27</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extLst>
                  <a:ext uri="{0D108BD9-81ED-4DB2-BD59-A6C34878D82A}">
                    <a16:rowId xmlns:a16="http://schemas.microsoft.com/office/drawing/2014/main" val="61109972"/>
                  </a:ext>
                </a:extLst>
              </a:tr>
              <a:tr h="392691">
                <a:tc vMerge="1">
                  <a:txBody>
                    <a:bodyPr/>
                    <a:lstStyle/>
                    <a:p>
                      <a:endParaRPr lang="zh-TW" altLang="en-US"/>
                    </a:p>
                  </a:txBody>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輕</a:t>
                      </a:r>
                      <a:r>
                        <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度</a:t>
                      </a: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輕</a:t>
                      </a:r>
                      <a:r>
                        <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度</a:t>
                      </a: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嚴重</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輕</a:t>
                      </a:r>
                      <a:r>
                        <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度</a:t>
                      </a: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中度</a:t>
                      </a:r>
                      <a:endPar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中度</a:t>
                      </a:r>
                      <a:endPar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中度</a:t>
                      </a:r>
                      <a:endPar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輕</a:t>
                      </a:r>
                      <a:r>
                        <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度</a:t>
                      </a: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輕</a:t>
                      </a: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度</a:t>
                      </a:r>
                      <a:endPar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輕</a:t>
                      </a: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度</a:t>
                      </a:r>
                      <a:endPar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中度</a:t>
                      </a:r>
                      <a:endPar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中度</a:t>
                      </a:r>
                      <a:endPar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輕</a:t>
                      </a: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度</a:t>
                      </a:r>
                      <a:endPar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algn="ctr">
                        <a:lnSpc>
                          <a:spcPts val="1700"/>
                        </a:lnSpc>
                      </a:pPr>
                      <a:r>
                        <a:rPr lang="zh-TW" altLang="en-US" sz="1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中度</a:t>
                      </a:r>
                      <a:endParaRPr lang="en-US" altLang="zh-TW" sz="1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700"/>
                        </a:lnSpc>
                      </a:pPr>
                      <a:r>
                        <a:rPr lang="zh-TW" altLang="en-US" sz="1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污染</a:t>
                      </a: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嚴重</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輕</a:t>
                      </a:r>
                      <a:r>
                        <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度</a:t>
                      </a: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嚴重</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嚴重</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嚴重</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嚴重</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輕</a:t>
                      </a: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度</a:t>
                      </a:r>
                      <a:endPar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輕</a:t>
                      </a: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度</a:t>
                      </a:r>
                      <a:endPar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輕</a:t>
                      </a:r>
                      <a:r>
                        <a:rPr kumimoji="0" lang="en-US"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度</a:t>
                      </a: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輕</a:t>
                      </a:r>
                      <a:r>
                        <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度</a:t>
                      </a: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2343750358"/>
                  </a:ext>
                </a:extLst>
              </a:tr>
              <a:tr h="189078">
                <a:tc rowSpan="2">
                  <a:txBody>
                    <a:bodyPr/>
                    <a:lstStyle/>
                    <a:p>
                      <a:pPr algn="ctr">
                        <a:lnSpc>
                          <a:spcPts val="1700"/>
                        </a:lnSpc>
                      </a:pPr>
                      <a:r>
                        <a:rPr 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生物指數</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(BI)</a:t>
                      </a:r>
                      <a:endParaRPr lang="zh-TW" sz="20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en-US" alt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49</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46</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44</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44</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alt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alt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6">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23</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23</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alt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6">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25</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30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23</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alt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40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38</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alt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alt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44</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36</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47</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extLst>
                  <a:ext uri="{0D108BD9-81ED-4DB2-BD59-A6C34878D82A}">
                    <a16:rowId xmlns:a16="http://schemas.microsoft.com/office/drawing/2014/main" val="1816233140"/>
                  </a:ext>
                </a:extLst>
              </a:tr>
              <a:tr h="392691">
                <a:tc vMerge="1">
                  <a:txBody>
                    <a:bodyPr/>
                    <a:lstStyle/>
                    <a:p>
                      <a:endParaRPr lang="zh-TW" altLang="en-US"/>
                    </a:p>
                  </a:txBody>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輕度</a:t>
                      </a: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輕度</a:t>
                      </a: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未受</a:t>
                      </a:r>
                      <a:endParaRPr kumimoji="0" lang="en-US"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147327867"/>
                  </a:ext>
                </a:extLst>
              </a:tr>
              <a:tr h="189078">
                <a:tc rowSpan="2">
                  <a:txBody>
                    <a:bodyPr/>
                    <a:lstStyle/>
                    <a:p>
                      <a:pPr algn="ctr">
                        <a:lnSpc>
                          <a:spcPts val="1700"/>
                        </a:lnSpc>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科級生物指標</a:t>
                      </a:r>
                      <a:r>
                        <a:rPr lang="en-US"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(FBI)</a:t>
                      </a:r>
                      <a:endParaRPr lang="zh-TW" sz="20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5.15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4.95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4.26</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4.95</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4.21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5.15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4.89</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4.63</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alt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5.91</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en-US" alt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5.93</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5.41</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en-US" alt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94</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alt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7.07</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5.95</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5.62</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en-US" alt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09</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5.77</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6.27</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6.13</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alt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3.79</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en-US" altLang="zh-TW"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45</a:t>
                      </a: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6.15</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5.80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extLst>
                  <a:ext uri="{0D108BD9-81ED-4DB2-BD59-A6C34878D82A}">
                    <a16:rowId xmlns:a16="http://schemas.microsoft.com/office/drawing/2014/main" val="812595898"/>
                  </a:ext>
                </a:extLst>
              </a:tr>
              <a:tr h="392691">
                <a:tc vMerge="1">
                  <a:txBody>
                    <a:bodyPr/>
                    <a:lstStyle/>
                    <a:p>
                      <a:endParaRPr lang="zh-TW" altLang="en-US"/>
                    </a:p>
                  </a:txBody>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輕度</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zh-TW" altLang="en-US" sz="1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普通</a:t>
                      </a:r>
                      <a:endParaRPr lang="zh-TW" sz="1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普通</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普通</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zh-TW" altLang="en-US" sz="1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優良</a:t>
                      </a:r>
                      <a:endParaRPr lang="zh-TW" sz="1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輕度</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普通</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普通</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中度</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中度</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中度</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輕度</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zh-TW" altLang="en-US" sz="1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普通</a:t>
                      </a:r>
                      <a:endParaRPr lang="zh-TW" altLang="zh-TW" sz="1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嚴重</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中度污染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輕度污染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algn="ctr">
                        <a:lnSpc>
                          <a:spcPts val="1700"/>
                        </a:lnSpc>
                      </a:pPr>
                      <a:r>
                        <a:rPr lang="zh-TW" altLang="en-US" sz="1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優良</a:t>
                      </a:r>
                      <a:endParaRPr lang="zh-TW" sz="1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中度</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中度污染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中度污染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優良</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中度</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zh-TW" sz="11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中度污染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中度污染</a:t>
                      </a:r>
                      <a:endParaRPr kumimoji="0" lang="zh-TW"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98294673"/>
                  </a:ext>
                </a:extLst>
              </a:tr>
              <a:tr h="189078">
                <a:tc rowSpan="2">
                  <a:txBody>
                    <a:bodyPr/>
                    <a:lstStyle/>
                    <a:p>
                      <a:pPr algn="ctr">
                        <a:lnSpc>
                          <a:spcPts val="1700"/>
                        </a:lnSpc>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生物整合性指標</a:t>
                      </a:r>
                      <a:r>
                        <a:rPr lang="en-US"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(IBI)</a:t>
                      </a:r>
                      <a:endParaRPr lang="zh-TW" sz="20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44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44</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44</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44</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44</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30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38</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38</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bg2"/>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30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26</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solidFill>
                      <a:schemeClr val="accent4">
                        <a:lumMod val="60000"/>
                        <a:lumOff val="40000"/>
                      </a:schemeClr>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40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a:noFill/>
                    </a:lnB>
                    <a:noFill/>
                  </a:tcPr>
                </a:tc>
                <a:extLst>
                  <a:ext uri="{0D108BD9-81ED-4DB2-BD59-A6C34878D82A}">
                    <a16:rowId xmlns:a16="http://schemas.microsoft.com/office/drawing/2014/main" val="4189995680"/>
                  </a:ext>
                </a:extLst>
              </a:tr>
              <a:tr h="203613">
                <a:tc vMerge="1">
                  <a:txBody>
                    <a:bodyPr/>
                    <a:lstStyle/>
                    <a:p>
                      <a:endParaRPr lang="zh-TW" altLang="en-US"/>
                    </a:p>
                  </a:txBody>
                  <a:tcPr/>
                </a:tc>
                <a:tc>
                  <a:txBody>
                    <a:bodyPr/>
                    <a:lstStyle/>
                    <a:p>
                      <a:pPr algn="ctr">
                        <a:lnSpc>
                          <a:spcPts val="1700"/>
                        </a:lnSpc>
                      </a:pPr>
                      <a:r>
                        <a:rPr lang="zh-TW" altLang="en-US" sz="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普通</a:t>
                      </a:r>
                      <a:endParaRPr lang="zh-TW" sz="12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普通</a:t>
                      </a:r>
                      <a:endParaRPr kumimoji="0" lang="zh-TW" altLang="zh-TW" sz="12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普通</a:t>
                      </a:r>
                      <a:endParaRPr kumimoji="0" lang="zh-TW" altLang="zh-TW" sz="12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普通</a:t>
                      </a:r>
                      <a:endParaRPr kumimoji="0" lang="zh-TW" altLang="zh-TW" sz="12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普通</a:t>
                      </a:r>
                      <a:endParaRPr kumimoji="0" lang="zh-TW" altLang="zh-TW" sz="12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普通</a:t>
                      </a:r>
                      <a:endParaRPr kumimoji="0" lang="zh-TW" altLang="zh-TW" sz="12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普通</a:t>
                      </a:r>
                      <a:endParaRPr kumimoji="0" lang="zh-TW" altLang="zh-TW" sz="12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普通</a:t>
                      </a:r>
                      <a:endParaRPr kumimoji="0" lang="zh-TW" altLang="zh-TW" sz="12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普通</a:t>
                      </a:r>
                      <a:endParaRPr kumimoji="0" lang="zh-TW" altLang="zh-TW" sz="12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zh-TW" altLang="en-US" sz="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差</a:t>
                      </a:r>
                      <a:endParaRPr lang="zh-TW" sz="12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差</a:t>
                      </a:r>
                      <a:endParaRPr kumimoji="0" lang="zh-TW" altLang="zh-TW" sz="12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差</a:t>
                      </a:r>
                      <a:endParaRPr kumimoji="0" lang="zh-TW" altLang="zh-TW" sz="12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algn="ctr">
                        <a:lnSpc>
                          <a:spcPts val="1700"/>
                        </a:lnSpc>
                      </a:pPr>
                      <a:r>
                        <a:rPr lang="zh-TW" altLang="en-US" sz="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普通</a:t>
                      </a:r>
                      <a:endParaRPr lang="zh-TW" altLang="zh-TW" sz="12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algn="ctr">
                        <a:lnSpc>
                          <a:spcPts val="1700"/>
                        </a:lnSpc>
                      </a:pPr>
                      <a:r>
                        <a:rPr lang="zh-TW" altLang="en-US" sz="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普通</a:t>
                      </a:r>
                      <a:endParaRPr lang="zh-TW" altLang="zh-TW" sz="12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bg2"/>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差</a:t>
                      </a:r>
                      <a:endParaRPr kumimoji="0" lang="zh-TW" altLang="zh-TW" sz="12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差</a:t>
                      </a:r>
                      <a:endParaRPr kumimoji="0" lang="zh-TW" altLang="zh-TW" sz="12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algn="ctr">
                        <a:lnSpc>
                          <a:spcPts val="1700"/>
                        </a:lnSpc>
                      </a:pPr>
                      <a:r>
                        <a:rPr lang="zh-TW" altLang="en-US" sz="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差</a:t>
                      </a:r>
                      <a:endParaRPr lang="zh-TW" altLang="zh-TW" sz="12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普通</a:t>
                      </a:r>
                      <a:endParaRPr kumimoji="0" lang="zh-TW" altLang="zh-TW" sz="12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2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差</a:t>
                      </a:r>
                      <a:endParaRPr kumimoji="0" lang="zh-TW" altLang="zh-TW" sz="12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差</a:t>
                      </a:r>
                      <a:endParaRPr kumimoji="0" lang="zh-TW" altLang="zh-TW" sz="12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普通</a:t>
                      </a:r>
                      <a:endParaRPr kumimoji="0" lang="zh-TW" altLang="zh-TW" sz="12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tc>
                  <a:txBody>
                    <a:bodyPr/>
                    <a:lstStyle/>
                    <a:p>
                      <a:pPr algn="ctr">
                        <a:lnSpc>
                          <a:spcPts val="1700"/>
                        </a:lnSpc>
                      </a:pPr>
                      <a:r>
                        <a:rPr lang="zh-TW" altLang="en-US" sz="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差</a:t>
                      </a:r>
                      <a:endParaRPr lang="zh-TW" altLang="zh-TW" sz="12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zh-TW" altLang="en-US" sz="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差</a:t>
                      </a:r>
                      <a:endParaRPr lang="zh-TW" altLang="zh-TW" sz="12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zh-TW" altLang="en-US" sz="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普通</a:t>
                      </a:r>
                      <a:endParaRPr lang="zh-TW" altLang="zh-TW" sz="12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1710219408"/>
                  </a:ext>
                </a:extLst>
              </a:tr>
              <a:tr h="392691">
                <a:tc>
                  <a:txBody>
                    <a:bodyPr/>
                    <a:lstStyle/>
                    <a:p>
                      <a:pPr algn="ctr">
                        <a:lnSpc>
                          <a:spcPts val="1700"/>
                        </a:lnSpc>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溪流衝擊指數</a:t>
                      </a:r>
                      <a:r>
                        <a:rPr lang="en-US"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(ASI)</a:t>
                      </a:r>
                      <a:endParaRPr lang="zh-TW" sz="20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24%</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23%</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24%</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25%</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23%</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23%</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37%</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46%</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43%</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40%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31%</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27%</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24%</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1700"/>
                        </a:lnSpc>
                      </a:pPr>
                      <a:r>
                        <a:rPr lang="en-US" sz="14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29%</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ts val="1700"/>
                        </a:lnSpc>
                      </a:pPr>
                      <a:r>
                        <a:rPr lang="en-US" altLang="zh-TW" sz="1400" dirty="0">
                          <a:effectLst/>
                          <a:latin typeface="Times New Roman" panose="02020603050405020304" pitchFamily="18" charset="0"/>
                          <a:ea typeface="標楷體" panose="03000509000000000000" pitchFamily="65" charset="-120"/>
                          <a:cs typeface="Times New Roman" panose="02020603050405020304" pitchFamily="18" charset="0"/>
                        </a:rPr>
                        <a:t>35%</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2233523"/>
                  </a:ext>
                </a:extLst>
              </a:tr>
            </a:tbl>
          </a:graphicData>
        </a:graphic>
      </p:graphicFrame>
      <p:sp>
        <p:nvSpPr>
          <p:cNvPr id="39" name="矩形 38">
            <a:extLst>
              <a:ext uri="{FF2B5EF4-FFF2-40B4-BE49-F238E27FC236}">
                <a16:creationId xmlns:a16="http://schemas.microsoft.com/office/drawing/2014/main" id="{B8D81CAB-BE25-4B30-8C25-9F4FC982DA35}"/>
              </a:ext>
            </a:extLst>
          </p:cNvPr>
          <p:cNvSpPr/>
          <p:nvPr/>
        </p:nvSpPr>
        <p:spPr>
          <a:xfrm>
            <a:off x="1410942" y="33007832"/>
            <a:ext cx="4092978" cy="369332"/>
          </a:xfrm>
          <a:prstGeom prst="rect">
            <a:avLst/>
          </a:prstGeom>
        </p:spPr>
        <p:txBody>
          <a:bodyPr wrap="square">
            <a:spAutoFit/>
          </a:bodyPr>
          <a:lstStyle/>
          <a:p>
            <a:r>
              <a:rPr lang="zh-TW" altLang="en-US" b="1" dirty="0">
                <a:solidFill>
                  <a:schemeClr val="accent6">
                    <a:lumMod val="75000"/>
                  </a:schemeClr>
                </a:solidFill>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整體環境狀況以未</a:t>
            </a:r>
            <a:r>
              <a:rPr lang="en-US" altLang="zh-TW" b="1" dirty="0">
                <a:solidFill>
                  <a:schemeClr val="accent6">
                    <a:lumMod val="75000"/>
                  </a:schemeClr>
                </a:solidFill>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solidFill>
                  <a:schemeClr val="accent6">
                    <a:lumMod val="75000"/>
                  </a:schemeClr>
                </a:solidFill>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稍</a:t>
            </a:r>
            <a:r>
              <a:rPr lang="en-US" altLang="zh-TW" b="1" dirty="0">
                <a:solidFill>
                  <a:schemeClr val="accent6">
                    <a:lumMod val="75000"/>
                  </a:schemeClr>
                </a:solidFill>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solidFill>
                  <a:schemeClr val="accent6">
                    <a:lumMod val="75000"/>
                  </a:schemeClr>
                </a:solidFill>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受污染為主 </a:t>
            </a:r>
          </a:p>
        </p:txBody>
      </p:sp>
      <p:cxnSp>
        <p:nvCxnSpPr>
          <p:cNvPr id="40" name="直線箭頭接點 8">
            <a:extLst>
              <a:ext uri="{FF2B5EF4-FFF2-40B4-BE49-F238E27FC236}">
                <a16:creationId xmlns:a16="http://schemas.microsoft.com/office/drawing/2014/main" id="{936107FF-92F5-4D02-B734-237FA0A54E90}"/>
              </a:ext>
            </a:extLst>
          </p:cNvPr>
          <p:cNvCxnSpPr>
            <a:cxnSpLocks/>
            <a:endCxn id="41" idx="1"/>
          </p:cNvCxnSpPr>
          <p:nvPr/>
        </p:nvCxnSpPr>
        <p:spPr>
          <a:xfrm>
            <a:off x="6507240" y="32984473"/>
            <a:ext cx="427027" cy="295975"/>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1" name="矩形 40">
            <a:extLst>
              <a:ext uri="{FF2B5EF4-FFF2-40B4-BE49-F238E27FC236}">
                <a16:creationId xmlns:a16="http://schemas.microsoft.com/office/drawing/2014/main" id="{08D08B4B-C7F1-4AC8-8596-CDFF43FD41CD}"/>
              </a:ext>
            </a:extLst>
          </p:cNvPr>
          <p:cNvSpPr/>
          <p:nvPr/>
        </p:nvSpPr>
        <p:spPr>
          <a:xfrm>
            <a:off x="6934267" y="33106041"/>
            <a:ext cx="1985177" cy="348813"/>
          </a:xfrm>
          <a:prstGeom prst="rect">
            <a:avLst/>
          </a:prstGeom>
        </p:spPr>
        <p:txBody>
          <a:bodyPr wrap="square">
            <a:spAutoFit/>
          </a:bodyPr>
          <a:lstStyle/>
          <a:p>
            <a:pPr marL="274320" lvl="1" indent="-274320">
              <a:lnSpc>
                <a:spcPts val="2000"/>
              </a:lnSpc>
              <a:buClr>
                <a:srgbClr val="92D050"/>
              </a:buClr>
              <a:buSzPct val="95000"/>
              <a:buFont typeface="Wingdings 2"/>
              <a:buChar char=""/>
            </a:pPr>
            <a:r>
              <a:rPr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受枯水期影響</a:t>
            </a:r>
          </a:p>
        </p:txBody>
      </p:sp>
      <p:cxnSp>
        <p:nvCxnSpPr>
          <p:cNvPr id="42" name="直線箭頭接點 13">
            <a:extLst>
              <a:ext uri="{FF2B5EF4-FFF2-40B4-BE49-F238E27FC236}">
                <a16:creationId xmlns:a16="http://schemas.microsoft.com/office/drawing/2014/main" id="{E8BE52E1-9ECC-4B91-8C35-ADEE0178CB3C}"/>
              </a:ext>
            </a:extLst>
          </p:cNvPr>
          <p:cNvCxnSpPr>
            <a:cxnSpLocks/>
          </p:cNvCxnSpPr>
          <p:nvPr/>
        </p:nvCxnSpPr>
        <p:spPr>
          <a:xfrm>
            <a:off x="9603540" y="33001846"/>
            <a:ext cx="380222" cy="23652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矩形 42">
            <a:extLst>
              <a:ext uri="{FF2B5EF4-FFF2-40B4-BE49-F238E27FC236}">
                <a16:creationId xmlns:a16="http://schemas.microsoft.com/office/drawing/2014/main" id="{75F2955A-CFB4-4B38-8471-1530C34BC2FE}"/>
              </a:ext>
            </a:extLst>
          </p:cNvPr>
          <p:cNvSpPr/>
          <p:nvPr/>
        </p:nvSpPr>
        <p:spPr>
          <a:xfrm>
            <a:off x="9862656" y="33056124"/>
            <a:ext cx="4255477" cy="605294"/>
          </a:xfrm>
          <a:prstGeom prst="rect">
            <a:avLst/>
          </a:prstGeom>
        </p:spPr>
        <p:txBody>
          <a:bodyPr wrap="square">
            <a:spAutoFit/>
          </a:bodyPr>
          <a:lstStyle/>
          <a:p>
            <a:pPr marL="274320" lvl="1" indent="-274320">
              <a:lnSpc>
                <a:spcPts val="2000"/>
              </a:lnSpc>
              <a:buClr>
                <a:srgbClr val="C00000"/>
              </a:buClr>
              <a:buSzPct val="95000"/>
              <a:buFont typeface="Wingdings 2"/>
              <a:buChar char=""/>
            </a:pPr>
            <a:r>
              <a:rPr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乾季水流、水量減少導致物種數下降及調查到的外來種比例偏高</a:t>
            </a:r>
          </a:p>
        </p:txBody>
      </p:sp>
      <p:sp>
        <p:nvSpPr>
          <p:cNvPr id="44" name="矩形 43">
            <a:extLst>
              <a:ext uri="{FF2B5EF4-FFF2-40B4-BE49-F238E27FC236}">
                <a16:creationId xmlns:a16="http://schemas.microsoft.com/office/drawing/2014/main" id="{10136A77-BF77-43C6-8227-799D25B07298}"/>
              </a:ext>
            </a:extLst>
          </p:cNvPr>
          <p:cNvSpPr/>
          <p:nvPr/>
        </p:nvSpPr>
        <p:spPr>
          <a:xfrm>
            <a:off x="5725049" y="28948232"/>
            <a:ext cx="3631674" cy="4054708"/>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5" name="矩形 44">
            <a:extLst>
              <a:ext uri="{FF2B5EF4-FFF2-40B4-BE49-F238E27FC236}">
                <a16:creationId xmlns:a16="http://schemas.microsoft.com/office/drawing/2014/main" id="{98C07747-1C2F-4062-9069-DF85BC723F7E}"/>
              </a:ext>
            </a:extLst>
          </p:cNvPr>
          <p:cNvSpPr/>
          <p:nvPr/>
        </p:nvSpPr>
        <p:spPr>
          <a:xfrm>
            <a:off x="9379707" y="28947139"/>
            <a:ext cx="1836338" cy="405470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7" name="圖片 46">
            <a:extLst>
              <a:ext uri="{FF2B5EF4-FFF2-40B4-BE49-F238E27FC236}">
                <a16:creationId xmlns:a16="http://schemas.microsoft.com/office/drawing/2014/main" id="{2963465F-ED39-46D3-8FF1-2CC8B1424CF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882" y="16797050"/>
            <a:ext cx="13396251" cy="2477693"/>
          </a:xfrm>
          <a:prstGeom prst="rect">
            <a:avLst/>
          </a:prstGeom>
          <a:noFill/>
        </p:spPr>
      </p:pic>
      <p:graphicFrame>
        <p:nvGraphicFramePr>
          <p:cNvPr id="51" name="表格 50">
            <a:extLst>
              <a:ext uri="{FF2B5EF4-FFF2-40B4-BE49-F238E27FC236}">
                <a16:creationId xmlns:a16="http://schemas.microsoft.com/office/drawing/2014/main" id="{D62063DB-DD25-425D-A039-B8C483B350C6}"/>
              </a:ext>
            </a:extLst>
          </p:cNvPr>
          <p:cNvGraphicFramePr>
            <a:graphicFrameLocks noGrp="1"/>
          </p:cNvGraphicFramePr>
          <p:nvPr>
            <p:extLst>
              <p:ext uri="{D42A27DB-BD31-4B8C-83A1-F6EECF244321}">
                <p14:modId xmlns:p14="http://schemas.microsoft.com/office/powerpoint/2010/main" val="1552450269"/>
              </p:ext>
            </p:extLst>
          </p:nvPr>
        </p:nvGraphicFramePr>
        <p:xfrm>
          <a:off x="15122198" y="10541455"/>
          <a:ext cx="10125778" cy="7191110"/>
        </p:xfrm>
        <a:graphic>
          <a:graphicData uri="http://schemas.openxmlformats.org/drawingml/2006/table">
            <a:tbl>
              <a:tblPr firstRow="1" firstCol="1" bandRow="1"/>
              <a:tblGrid>
                <a:gridCol w="2393734">
                  <a:extLst>
                    <a:ext uri="{9D8B030D-6E8A-4147-A177-3AD203B41FA5}">
                      <a16:colId xmlns:a16="http://schemas.microsoft.com/office/drawing/2014/main" val="3756400556"/>
                    </a:ext>
                  </a:extLst>
                </a:gridCol>
                <a:gridCol w="939672">
                  <a:extLst>
                    <a:ext uri="{9D8B030D-6E8A-4147-A177-3AD203B41FA5}">
                      <a16:colId xmlns:a16="http://schemas.microsoft.com/office/drawing/2014/main" val="2747345519"/>
                    </a:ext>
                  </a:extLst>
                </a:gridCol>
                <a:gridCol w="1520891">
                  <a:extLst>
                    <a:ext uri="{9D8B030D-6E8A-4147-A177-3AD203B41FA5}">
                      <a16:colId xmlns:a16="http://schemas.microsoft.com/office/drawing/2014/main" val="1564419294"/>
                    </a:ext>
                  </a:extLst>
                </a:gridCol>
                <a:gridCol w="939672">
                  <a:extLst>
                    <a:ext uri="{9D8B030D-6E8A-4147-A177-3AD203B41FA5}">
                      <a16:colId xmlns:a16="http://schemas.microsoft.com/office/drawing/2014/main" val="412157268"/>
                    </a:ext>
                  </a:extLst>
                </a:gridCol>
                <a:gridCol w="1543169">
                  <a:extLst>
                    <a:ext uri="{9D8B030D-6E8A-4147-A177-3AD203B41FA5}">
                      <a16:colId xmlns:a16="http://schemas.microsoft.com/office/drawing/2014/main" val="804612547"/>
                    </a:ext>
                  </a:extLst>
                </a:gridCol>
                <a:gridCol w="961949">
                  <a:extLst>
                    <a:ext uri="{9D8B030D-6E8A-4147-A177-3AD203B41FA5}">
                      <a16:colId xmlns:a16="http://schemas.microsoft.com/office/drawing/2014/main" val="2245238652"/>
                    </a:ext>
                  </a:extLst>
                </a:gridCol>
                <a:gridCol w="939672">
                  <a:extLst>
                    <a:ext uri="{9D8B030D-6E8A-4147-A177-3AD203B41FA5}">
                      <a16:colId xmlns:a16="http://schemas.microsoft.com/office/drawing/2014/main" val="1866171320"/>
                    </a:ext>
                  </a:extLst>
                </a:gridCol>
                <a:gridCol w="887019">
                  <a:extLst>
                    <a:ext uri="{9D8B030D-6E8A-4147-A177-3AD203B41FA5}">
                      <a16:colId xmlns:a16="http://schemas.microsoft.com/office/drawing/2014/main" val="4127538549"/>
                    </a:ext>
                  </a:extLst>
                </a:gridCol>
              </a:tblGrid>
              <a:tr h="186138">
                <a:tc>
                  <a:txBody>
                    <a:bodyPr/>
                    <a:lstStyle/>
                    <a:p>
                      <a:pPr>
                        <a:lnSpc>
                          <a:spcPts val="1100"/>
                        </a:lnSpc>
                      </a:pPr>
                      <a:r>
                        <a:rPr lang="zh-TW" sz="1000">
                          <a:effectLst/>
                          <a:latin typeface="Times New Roman" panose="02020603050405020304" pitchFamily="18" charset="0"/>
                          <a:ea typeface="標楷體" panose="03000509000000000000" pitchFamily="65" charset="-120"/>
                          <a:cs typeface="Times New Roman" panose="02020603050405020304" pitchFamily="18" charset="0"/>
                        </a:rPr>
                        <a:t>河川名稱</a:t>
                      </a: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港口溪</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吧沙加魯溪</a:t>
                      </a:r>
                    </a:p>
                  </a:txBody>
                  <a:tcPr marL="17780" marR="17780" marT="0" marB="0" anchor="ctr">
                    <a:lnL w="1905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港口溪</a:t>
                      </a:r>
                    </a:p>
                  </a:txBody>
                  <a:tcPr marL="17780" marR="17780" marT="0" marB="0" anchor="ctr">
                    <a:lnL w="762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欖仁溪</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註</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023285"/>
                  </a:ext>
                </a:extLst>
              </a:tr>
              <a:tr h="170139">
                <a:tc>
                  <a:txBody>
                    <a:bodyPr/>
                    <a:lstStyle/>
                    <a:p>
                      <a:pPr algn="r">
                        <a:lnSpc>
                          <a:spcPts val="1100"/>
                        </a:lnSpc>
                      </a:pPr>
                      <a:r>
                        <a:rPr lang="zh-TW" sz="800" b="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樣站名稱</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rowSpan="2">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港口橋</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老佛一號橋</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和平橋</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泰安橋</a:t>
                      </a:r>
                    </a:p>
                  </a:txBody>
                  <a:tcPr marL="17780" marR="17780" marT="0" marB="0" anchor="ctr">
                    <a:lnL w="1905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港口橋</a:t>
                      </a:r>
                    </a:p>
                  </a:txBody>
                  <a:tcPr marL="17780" marR="17780" marT="0" marB="0" anchor="ctr">
                    <a:lnL w="762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欖仁橋</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234131668"/>
                  </a:ext>
                </a:extLst>
              </a:tr>
              <a:tr h="170139">
                <a:tc>
                  <a:txBody>
                    <a:bodyPr/>
                    <a:lstStyle/>
                    <a:p>
                      <a:pPr>
                        <a:lnSpc>
                          <a:spcPts val="1100"/>
                        </a:lnSpc>
                      </a:pPr>
                      <a:r>
                        <a:rPr lang="zh-TW" sz="800" b="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種類</a:t>
                      </a:r>
                      <a:r>
                        <a:rPr lang="en-US" sz="800" b="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800" b="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特性</a:t>
                      </a:r>
                      <a:r>
                        <a:rPr lang="en-US" sz="800" b="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389222967"/>
                  </a:ext>
                </a:extLst>
              </a:tr>
              <a:tr h="194098">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臺灣石</a:t>
                      </a:r>
                      <a:r>
                        <a:rPr lang="zh-TW" sz="14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en-US" sz="1000" b="1">
                          <a:effectLst/>
                          <a:latin typeface="Segoe UI Symbol" panose="020B0502040204020203" pitchFamily="34" charset="0"/>
                          <a:ea typeface="標楷體" panose="03000509000000000000" pitchFamily="65" charset="-120"/>
                          <a:cs typeface="Segoe UI Symbol" panose="020B0502040204020203" pitchFamily="34"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22441053"/>
                  </a:ext>
                </a:extLst>
              </a:tr>
              <a:tr h="186138">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臺灣鬚鱲</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en-US" sz="1000" b="1">
                          <a:effectLst/>
                          <a:latin typeface="Segoe UI Symbol" panose="020B0502040204020203" pitchFamily="34" charset="0"/>
                          <a:ea typeface="標楷體" panose="03000509000000000000" pitchFamily="65" charset="-120"/>
                          <a:cs typeface="Segoe UI Symbol" panose="020B0502040204020203" pitchFamily="34"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57266776"/>
                  </a:ext>
                </a:extLst>
              </a:tr>
              <a:tr h="201049">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高身小鰾鮈 </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en-US" sz="1000" b="1">
                          <a:effectLst/>
                          <a:latin typeface="Segoe UI Symbol" panose="020B0502040204020203" pitchFamily="34" charset="0"/>
                          <a:ea typeface="標楷體" panose="03000509000000000000" pitchFamily="65" charset="-120"/>
                          <a:cs typeface="Segoe UI Symbol" panose="020B0502040204020203" pitchFamily="34"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4205514"/>
                  </a:ext>
                </a:extLst>
              </a:tr>
              <a:tr h="186138">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高屏馬口鱲</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en-US" sz="1000" b="1">
                          <a:effectLst/>
                          <a:latin typeface="Segoe UI Symbol" panose="020B0502040204020203" pitchFamily="34" charset="0"/>
                          <a:ea typeface="標楷體" panose="03000509000000000000" pitchFamily="65" charset="-120"/>
                          <a:cs typeface="Segoe UI Symbol" panose="020B0502040204020203" pitchFamily="34"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91714240"/>
                  </a:ext>
                </a:extLst>
              </a:tr>
              <a:tr h="186138">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恆春吻鰕虎</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905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905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en-US" sz="1000" b="1">
                          <a:effectLst/>
                          <a:latin typeface="Segoe UI Symbol" panose="020B0502040204020203" pitchFamily="34" charset="0"/>
                          <a:ea typeface="標楷體" panose="03000509000000000000" pitchFamily="65" charset="-120"/>
                          <a:cs typeface="Segoe UI Symbol" panose="020B0502040204020203" pitchFamily="34"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091051"/>
                  </a:ext>
                </a:extLst>
              </a:tr>
              <a:tr h="201049">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食蚊魚</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a:lnSpc>
                          <a:spcPts val="1100"/>
                        </a:lnSpc>
                      </a:pPr>
                      <a:r>
                        <a:rPr lang="en-US" sz="1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78103425"/>
                  </a:ext>
                </a:extLst>
              </a:tr>
              <a:tr h="201049">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孔雀花鱂</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en-US" sz="1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29659374"/>
                  </a:ext>
                </a:extLst>
              </a:tr>
              <a:tr h="201049">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線鱧</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en-US" sz="1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52904222"/>
                  </a:ext>
                </a:extLst>
              </a:tr>
              <a:tr h="201049">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莫三比克口孵非鯽</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en-US" sz="1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27147588"/>
                  </a:ext>
                </a:extLst>
              </a:tr>
              <a:tr h="201049">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尼羅口孵非鯽</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en-US" sz="1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06256904"/>
                  </a:ext>
                </a:extLst>
              </a:tr>
              <a:tr h="201049">
                <a:tc>
                  <a:txBody>
                    <a:bodyPr/>
                    <a:lstStyle/>
                    <a:p>
                      <a:pPr>
                        <a:lnSpc>
                          <a:spcPts val="1100"/>
                        </a:lnSpc>
                      </a:pPr>
                      <a:r>
                        <a:rPr lang="en-US" sz="1200" i="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Oreochromis </a:t>
                      </a:r>
                      <a:r>
                        <a:rPr lang="en-US"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sp.</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en-US" sz="1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95799420"/>
                  </a:ext>
                </a:extLst>
              </a:tr>
              <a:tr h="201049">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花身副麗魚</a:t>
                      </a: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en-US" sz="1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13482908"/>
                  </a:ext>
                </a:extLst>
              </a:tr>
              <a:tr h="186138">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蟾鬍鯰</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w="76200" cap="flat" cmpd="dbl"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lnSpc>
                          <a:spcPts val="1100"/>
                        </a:lnSpc>
                      </a:pPr>
                      <a:r>
                        <a:rPr lang="en-US" sz="1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755914"/>
                  </a:ext>
                </a:extLst>
              </a:tr>
              <a:tr h="186138">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花鰻鱺</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905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降</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84490604"/>
                  </a:ext>
                </a:extLst>
              </a:tr>
              <a:tr h="201049">
                <a:tc>
                  <a:txBody>
                    <a:bodyPr/>
                    <a:lstStyle/>
                    <a:p>
                      <a:pPr>
                        <a:lnSpc>
                          <a:spcPts val="1100"/>
                        </a:lnSpc>
                      </a:pPr>
                      <a:r>
                        <a:rPr lang="en-US" sz="1200" i="1">
                          <a:effectLst/>
                          <a:latin typeface="Times New Roman" panose="02020603050405020304" pitchFamily="18" charset="0"/>
                          <a:ea typeface="標楷體" panose="03000509000000000000" pitchFamily="65" charset="-120"/>
                          <a:cs typeface="Times New Roman" panose="02020603050405020304" pitchFamily="18" charset="0"/>
                        </a:rPr>
                        <a:t>Lamnostoma </a:t>
                      </a:r>
                      <a:r>
                        <a:rPr lang="en-US" sz="1200">
                          <a:effectLst/>
                          <a:latin typeface="Times New Roman" panose="02020603050405020304" pitchFamily="18" charset="0"/>
                          <a:ea typeface="標楷體" panose="03000509000000000000" pitchFamily="65" charset="-120"/>
                          <a:cs typeface="Times New Roman" panose="02020603050405020304" pitchFamily="18" charset="0"/>
                        </a:rPr>
                        <a:t>sp.</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70115547"/>
                  </a:ext>
                </a:extLst>
              </a:tr>
              <a:tr h="201049">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黃鱔</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原</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90647913"/>
                  </a:ext>
                </a:extLst>
              </a:tr>
              <a:tr h="201049">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鯽 </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原</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51937373"/>
                  </a:ext>
                </a:extLst>
              </a:tr>
              <a:tr h="201049">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無棘腹囊海龍</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兩</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27330042"/>
                  </a:ext>
                </a:extLst>
              </a:tr>
              <a:tr h="201049">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長鰭莫鯔</a:t>
                      </a:r>
                    </a:p>
                  </a:txBody>
                  <a:tcPr marL="17780" marR="177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兩</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99113448"/>
                  </a:ext>
                </a:extLst>
              </a:tr>
              <a:tr h="201049">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綠背龜鮻</a:t>
                      </a:r>
                    </a:p>
                  </a:txBody>
                  <a:tcPr marL="17780" marR="177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兩</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06088195"/>
                  </a:ext>
                </a:extLst>
              </a:tr>
              <a:tr h="201049">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側帶丘塘鱧</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兩</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2166509"/>
                  </a:ext>
                </a:extLst>
              </a:tr>
              <a:tr h="186138">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褐塘鱧</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兩</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22461692"/>
                  </a:ext>
                </a:extLst>
              </a:tr>
              <a:tr h="201049">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珍珠塘鱧</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降</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70427532"/>
                  </a:ext>
                </a:extLst>
              </a:tr>
              <a:tr h="201049">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棘鰓塘鱧</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algn="ctr">
                        <a:lnSpc>
                          <a:spcPts val="1100"/>
                        </a:lnSpc>
                      </a:pPr>
                      <a:r>
                        <a:rPr lang="zh-TW" sz="1200" dirty="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21853145"/>
                  </a:ext>
                </a:extLst>
              </a:tr>
              <a:tr h="201049">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黑頭阿胡鰕虎</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兩</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96752607"/>
                  </a:ext>
                </a:extLst>
              </a:tr>
              <a:tr h="201049">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金黃叉舌鰕虎</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兩</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28643337"/>
                  </a:ext>
                </a:extLst>
              </a:tr>
              <a:tr h="201049">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寬帶裂身鰕虎</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algn="ctr">
                        <a:lnSpc>
                          <a:spcPts val="1100"/>
                        </a:lnSpc>
                      </a:pPr>
                      <a:r>
                        <a:rPr lang="zh-TW" sz="1200" dirty="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兩</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91390299"/>
                  </a:ext>
                </a:extLst>
              </a:tr>
              <a:tr h="201049">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羅氏裂身鰕虎</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兩</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84615181"/>
                  </a:ext>
                </a:extLst>
              </a:tr>
              <a:tr h="186138">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日本瓢鰭鰕虎</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兩</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3322601"/>
                  </a:ext>
                </a:extLst>
              </a:tr>
              <a:tr h="186138">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寬頰瓢鰭鰕虎</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兩</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74419191"/>
                  </a:ext>
                </a:extLst>
              </a:tr>
              <a:tr h="201049">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黑鰭枝牙鰕虎 </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兩</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41237049"/>
                  </a:ext>
                </a:extLst>
              </a:tr>
              <a:tr h="186138">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溪鱧</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溯</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21530790"/>
                  </a:ext>
                </a:extLst>
              </a:tr>
              <a:tr h="186138">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黑邊湯鯉</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90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兩</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61724342"/>
                  </a:ext>
                </a:extLst>
              </a:tr>
              <a:tr h="186138">
                <a:tc>
                  <a:txBody>
                    <a:bodyPr/>
                    <a:lstStyle/>
                    <a:p>
                      <a:pP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大口湯鯉</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905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905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zh-TW" sz="120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w="76200" cap="flat" cmpd="dbl"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a:lnSpc>
                          <a:spcPts val="1100"/>
                        </a:lnSpc>
                      </a:pPr>
                      <a:r>
                        <a:rPr lang="zh-TW" sz="1200">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17780" marR="17780"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lnSpc>
                          <a:spcPts val="1100"/>
                        </a:lnSpc>
                      </a:pPr>
                      <a:r>
                        <a:rPr lang="zh-TW" sz="1200" dirty="0">
                          <a:effectLst/>
                          <a:latin typeface="Times New Roman" panose="02020603050405020304" pitchFamily="18" charset="0"/>
                          <a:ea typeface="標楷體" panose="03000509000000000000" pitchFamily="65" charset="-120"/>
                          <a:cs typeface="Times New Roman" panose="02020603050405020304" pitchFamily="18" charset="0"/>
                        </a:rPr>
                        <a:t>兩</a:t>
                      </a: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588415"/>
                  </a:ext>
                </a:extLst>
              </a:tr>
            </a:tbl>
          </a:graphicData>
        </a:graphic>
      </p:graphicFrame>
      <p:pic>
        <p:nvPicPr>
          <p:cNvPr id="1040" name="圖片 22" descr="http://fishdb.sinica.edu.tw/images/font_black/ee8c93.gif">
            <a:extLst>
              <a:ext uri="{FF2B5EF4-FFF2-40B4-BE49-F238E27FC236}">
                <a16:creationId xmlns:a16="http://schemas.microsoft.com/office/drawing/2014/main" id="{46437D9E-F29B-4463-8D1A-7BBD308AF7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375967" y="7695629"/>
            <a:ext cx="45719" cy="1619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圖片 15" descr="http://fishdb.sinica.edu.tw/images/font_black/ee8c93.gif">
            <a:extLst>
              <a:ext uri="{FF2B5EF4-FFF2-40B4-BE49-F238E27FC236}">
                <a16:creationId xmlns:a16="http://schemas.microsoft.com/office/drawing/2014/main" id="{E0362785-BA1A-4E27-B285-C36B03AD61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375967" y="7828979"/>
            <a:ext cx="45719" cy="0"/>
          </a:xfrm>
          <a:prstGeom prst="rect">
            <a:avLst/>
          </a:prstGeom>
          <a:noFill/>
          <a:extLst>
            <a:ext uri="{909E8E84-426E-40DD-AFC4-6F175D3DCCD1}">
              <a14:hiddenFill xmlns:a14="http://schemas.microsoft.com/office/drawing/2010/main">
                <a:solidFill>
                  <a:srgbClr val="FFFFFF"/>
                </a:solidFill>
              </a14:hiddenFill>
            </a:ext>
          </a:extLst>
        </p:spPr>
      </p:pic>
      <p:pic>
        <p:nvPicPr>
          <p:cNvPr id="1033" name="圖片 21" descr="http://fishdb.sinica.edu.tw/images/font_black/ee8c93.gif">
            <a:extLst>
              <a:ext uri="{FF2B5EF4-FFF2-40B4-BE49-F238E27FC236}">
                <a16:creationId xmlns:a16="http://schemas.microsoft.com/office/drawing/2014/main" id="{CD5932CE-5CD5-43CB-8888-4425E762F9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375967" y="7828979"/>
            <a:ext cx="45719" cy="0"/>
          </a:xfrm>
          <a:prstGeom prst="rect">
            <a:avLst/>
          </a:prstGeom>
          <a:noFill/>
          <a:extLst>
            <a:ext uri="{909E8E84-426E-40DD-AFC4-6F175D3DCCD1}">
              <a14:hiddenFill xmlns:a14="http://schemas.microsoft.com/office/drawing/2010/main">
                <a:solidFill>
                  <a:srgbClr val="FFFFFF"/>
                </a:solidFill>
              </a14:hiddenFill>
            </a:ext>
          </a:extLst>
        </p:spPr>
      </p:pic>
      <p:pic>
        <p:nvPicPr>
          <p:cNvPr id="1037" name="圖片 487" descr="http://fishdb.sinica.edu.tw/images/font_black/ee8c93.gif">
            <a:extLst>
              <a:ext uri="{FF2B5EF4-FFF2-40B4-BE49-F238E27FC236}">
                <a16:creationId xmlns:a16="http://schemas.microsoft.com/office/drawing/2014/main" id="{E682D43A-C9C4-4127-9D5A-40370AB323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375967" y="7828979"/>
            <a:ext cx="45719" cy="0"/>
          </a:xfrm>
          <a:prstGeom prst="rect">
            <a:avLst/>
          </a:prstGeom>
          <a:noFill/>
          <a:extLst>
            <a:ext uri="{909E8E84-426E-40DD-AFC4-6F175D3DCCD1}">
              <a14:hiddenFill xmlns:a14="http://schemas.microsoft.com/office/drawing/2010/main">
                <a:solidFill>
                  <a:srgbClr val="FFFFFF"/>
                </a:solidFill>
              </a14:hiddenFill>
            </a:ext>
          </a:extLst>
        </p:spPr>
      </p:pic>
      <p:pic>
        <p:nvPicPr>
          <p:cNvPr id="1039" name="圖片 485" descr="http://fishdb.sinica.edu.tw/images/font_black/ee8c93.gif">
            <a:extLst>
              <a:ext uri="{FF2B5EF4-FFF2-40B4-BE49-F238E27FC236}">
                <a16:creationId xmlns:a16="http://schemas.microsoft.com/office/drawing/2014/main" id="{DF309AA7-62AD-48C7-862F-BE551B140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375967" y="7828979"/>
            <a:ext cx="45719" cy="1619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圖片 488" descr="http://fishdb.sinica.edu.tw/images/font_black/ee8c93.gif">
            <a:extLst>
              <a:ext uri="{FF2B5EF4-FFF2-40B4-BE49-F238E27FC236}">
                <a16:creationId xmlns:a16="http://schemas.microsoft.com/office/drawing/2014/main" id="{2E710757-B2A7-42A2-A7DF-C053BCC31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375967" y="7828979"/>
            <a:ext cx="45719" cy="0"/>
          </a:xfrm>
          <a:prstGeom prst="rect">
            <a:avLst/>
          </a:prstGeom>
          <a:noFill/>
          <a:extLst>
            <a:ext uri="{909E8E84-426E-40DD-AFC4-6F175D3DCCD1}">
              <a14:hiddenFill xmlns:a14="http://schemas.microsoft.com/office/drawing/2010/main">
                <a:solidFill>
                  <a:srgbClr val="FFFFFF"/>
                </a:solidFill>
              </a14:hiddenFill>
            </a:ext>
          </a:extLst>
        </p:spPr>
      </p:pic>
      <p:pic>
        <p:nvPicPr>
          <p:cNvPr id="1035" name="圖片 489" descr="http://fishdb.sinica.edu.tw/images/font_black/ee8c93.gif">
            <a:extLst>
              <a:ext uri="{FF2B5EF4-FFF2-40B4-BE49-F238E27FC236}">
                <a16:creationId xmlns:a16="http://schemas.microsoft.com/office/drawing/2014/main" id="{6CC6C942-727C-4F44-AA4A-F1A0A80DB9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375967" y="7828979"/>
            <a:ext cx="45719" cy="0"/>
          </a:xfrm>
          <a:prstGeom prst="rect">
            <a:avLst/>
          </a:prstGeom>
          <a:noFill/>
          <a:extLst>
            <a:ext uri="{909E8E84-426E-40DD-AFC4-6F175D3DCCD1}">
              <a14:hiddenFill xmlns:a14="http://schemas.microsoft.com/office/drawing/2010/main">
                <a:solidFill>
                  <a:srgbClr val="FFFFFF"/>
                </a:solidFill>
              </a14:hiddenFill>
            </a:ext>
          </a:extLst>
        </p:spPr>
      </p:pic>
      <p:pic>
        <p:nvPicPr>
          <p:cNvPr id="1038" name="圖片 486" descr="http://fishdb.sinica.edu.tw/images/font_black/ee8c93.gif">
            <a:extLst>
              <a:ext uri="{FF2B5EF4-FFF2-40B4-BE49-F238E27FC236}">
                <a16:creationId xmlns:a16="http://schemas.microsoft.com/office/drawing/2014/main" id="{718A6818-923D-4649-B762-A78798788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375967" y="7828979"/>
            <a:ext cx="45719" cy="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3" name="表格 52">
            <a:extLst>
              <a:ext uri="{FF2B5EF4-FFF2-40B4-BE49-F238E27FC236}">
                <a16:creationId xmlns:a16="http://schemas.microsoft.com/office/drawing/2014/main" id="{090AE938-810F-4059-A54B-51C0ECE9F9E3}"/>
              </a:ext>
            </a:extLst>
          </p:cNvPr>
          <p:cNvGraphicFramePr>
            <a:graphicFrameLocks noGrp="1"/>
          </p:cNvGraphicFramePr>
          <p:nvPr>
            <p:extLst>
              <p:ext uri="{D42A27DB-BD31-4B8C-83A1-F6EECF244321}">
                <p14:modId xmlns:p14="http://schemas.microsoft.com/office/powerpoint/2010/main" val="2532411981"/>
              </p:ext>
            </p:extLst>
          </p:nvPr>
        </p:nvGraphicFramePr>
        <p:xfrm>
          <a:off x="15122198" y="18044924"/>
          <a:ext cx="10125779" cy="6798385"/>
        </p:xfrm>
        <a:graphic>
          <a:graphicData uri="http://schemas.openxmlformats.org/drawingml/2006/table">
            <a:tbl>
              <a:tblPr firstRow="1" firstCol="1" bandRow="1"/>
              <a:tblGrid>
                <a:gridCol w="2393736">
                  <a:extLst>
                    <a:ext uri="{9D8B030D-6E8A-4147-A177-3AD203B41FA5}">
                      <a16:colId xmlns:a16="http://schemas.microsoft.com/office/drawing/2014/main" val="141950800"/>
                    </a:ext>
                  </a:extLst>
                </a:gridCol>
                <a:gridCol w="939673">
                  <a:extLst>
                    <a:ext uri="{9D8B030D-6E8A-4147-A177-3AD203B41FA5}">
                      <a16:colId xmlns:a16="http://schemas.microsoft.com/office/drawing/2014/main" val="224260790"/>
                    </a:ext>
                  </a:extLst>
                </a:gridCol>
                <a:gridCol w="1231297">
                  <a:extLst>
                    <a:ext uri="{9D8B030D-6E8A-4147-A177-3AD203B41FA5}">
                      <a16:colId xmlns:a16="http://schemas.microsoft.com/office/drawing/2014/main" val="2498376337"/>
                    </a:ext>
                  </a:extLst>
                </a:gridCol>
                <a:gridCol w="955872">
                  <a:extLst>
                    <a:ext uri="{9D8B030D-6E8A-4147-A177-3AD203B41FA5}">
                      <a16:colId xmlns:a16="http://schemas.microsoft.com/office/drawing/2014/main" val="541323777"/>
                    </a:ext>
                  </a:extLst>
                </a:gridCol>
                <a:gridCol w="955872">
                  <a:extLst>
                    <a:ext uri="{9D8B030D-6E8A-4147-A177-3AD203B41FA5}">
                      <a16:colId xmlns:a16="http://schemas.microsoft.com/office/drawing/2014/main" val="3189084890"/>
                    </a:ext>
                  </a:extLst>
                </a:gridCol>
                <a:gridCol w="955872">
                  <a:extLst>
                    <a:ext uri="{9D8B030D-6E8A-4147-A177-3AD203B41FA5}">
                      <a16:colId xmlns:a16="http://schemas.microsoft.com/office/drawing/2014/main" val="1873049469"/>
                    </a:ext>
                  </a:extLst>
                </a:gridCol>
                <a:gridCol w="955872">
                  <a:extLst>
                    <a:ext uri="{9D8B030D-6E8A-4147-A177-3AD203B41FA5}">
                      <a16:colId xmlns:a16="http://schemas.microsoft.com/office/drawing/2014/main" val="2519505655"/>
                    </a:ext>
                  </a:extLst>
                </a:gridCol>
                <a:gridCol w="1231297">
                  <a:extLst>
                    <a:ext uri="{9D8B030D-6E8A-4147-A177-3AD203B41FA5}">
                      <a16:colId xmlns:a16="http://schemas.microsoft.com/office/drawing/2014/main" val="789841766"/>
                    </a:ext>
                  </a:extLst>
                </a:gridCol>
                <a:gridCol w="506288">
                  <a:extLst>
                    <a:ext uri="{9D8B030D-6E8A-4147-A177-3AD203B41FA5}">
                      <a16:colId xmlns:a16="http://schemas.microsoft.com/office/drawing/2014/main" val="1317806853"/>
                    </a:ext>
                  </a:extLst>
                </a:gridCol>
              </a:tblGrid>
              <a:tr h="172590">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河川名稱</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港口溪</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白沙彌溪</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良巒溪</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港口溪</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林祿溪</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港口溪</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加都魯溪</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註</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641841"/>
                  </a:ext>
                </a:extLst>
              </a:tr>
              <a:tr h="157756">
                <a:tc>
                  <a:txBody>
                    <a:bodyPr/>
                    <a:lstStyle/>
                    <a:p>
                      <a:pPr algn="r">
                        <a:lnSpc>
                          <a:spcPts val="1100"/>
                        </a:lnSpc>
                      </a:pPr>
                      <a:r>
                        <a:rPr lang="zh-TW" sz="800" b="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樣站名稱</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港口橋</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永南橋</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良巒溪</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港口橋</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林祿溪</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港口橋</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加都魯溪</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008704708"/>
                  </a:ext>
                </a:extLst>
              </a:tr>
              <a:tr h="157756">
                <a:tc>
                  <a:txBody>
                    <a:bodyPr/>
                    <a:lstStyle/>
                    <a:p>
                      <a:pPr>
                        <a:lnSpc>
                          <a:spcPts val="1100"/>
                        </a:lnSpc>
                      </a:pPr>
                      <a:r>
                        <a:rPr lang="zh-TW" sz="800" b="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種類</a:t>
                      </a:r>
                      <a:r>
                        <a:rPr lang="en-US" sz="800" b="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800" b="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特性</a:t>
                      </a:r>
                      <a:r>
                        <a:rPr lang="en-US" sz="800" b="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20808360"/>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臺灣石</a:t>
                      </a:r>
                      <a:r>
                        <a:rPr lang="zh-TW" sz="14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100"/>
                        </a:lnSpc>
                      </a:pPr>
                      <a:r>
                        <a:rPr lang="en-US" sz="1000" b="1">
                          <a:solidFill>
                            <a:srgbClr val="000000"/>
                          </a:solidFill>
                          <a:effectLst/>
                          <a:latin typeface="Segoe UI Symbol" panose="020B0502040204020203" pitchFamily="34" charset="0"/>
                          <a:ea typeface="標楷體" panose="03000509000000000000" pitchFamily="65" charset="-120"/>
                          <a:cs typeface="Segoe UI Symbol" panose="020B0502040204020203" pitchFamily="34"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0905738"/>
                  </a:ext>
                </a:extLst>
              </a:tr>
              <a:tr h="172590">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臺灣鬚鱲</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en-US" sz="1000" b="1">
                          <a:solidFill>
                            <a:srgbClr val="000000"/>
                          </a:solidFill>
                          <a:effectLst/>
                          <a:latin typeface="Segoe UI Symbol" panose="020B0502040204020203" pitchFamily="34" charset="0"/>
                          <a:ea typeface="標楷體" panose="03000509000000000000" pitchFamily="65" charset="-120"/>
                          <a:cs typeface="Segoe UI Symbol" panose="020B0502040204020203" pitchFamily="34"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09692307"/>
                  </a:ext>
                </a:extLst>
              </a:tr>
              <a:tr h="186417">
                <a:tc>
                  <a:txBody>
                    <a:bodyPr/>
                    <a:lstStyle/>
                    <a:p>
                      <a:pPr>
                        <a:lnSpc>
                          <a:spcPts val="1100"/>
                        </a:lnSpc>
                      </a:pPr>
                      <a:r>
                        <a:rPr lang="zh-TW" sz="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高身小鰾鮈</a:t>
                      </a:r>
                      <a:endParaRPr lang="zh-TW" sz="12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en-US" sz="1000" b="1">
                          <a:solidFill>
                            <a:srgbClr val="000000"/>
                          </a:solidFill>
                          <a:effectLst/>
                          <a:latin typeface="Segoe UI Symbol" panose="020B0502040204020203" pitchFamily="34" charset="0"/>
                          <a:ea typeface="標楷體" panose="03000509000000000000" pitchFamily="65" charset="-120"/>
                          <a:cs typeface="Segoe UI Symbol" panose="020B0502040204020203" pitchFamily="34"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02940283"/>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高屏馬口鱲</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en-US" sz="1000" b="1">
                          <a:solidFill>
                            <a:srgbClr val="000000"/>
                          </a:solidFill>
                          <a:effectLst/>
                          <a:latin typeface="Segoe UI Symbol" panose="020B0502040204020203" pitchFamily="34" charset="0"/>
                          <a:ea typeface="標楷體" panose="03000509000000000000" pitchFamily="65" charset="-120"/>
                          <a:cs typeface="Segoe UI Symbol" panose="020B0502040204020203" pitchFamily="34"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20698861"/>
                  </a:ext>
                </a:extLst>
              </a:tr>
              <a:tr h="172590">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恆春吻鰕虎</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en-US" sz="1000" b="1">
                          <a:solidFill>
                            <a:srgbClr val="000000"/>
                          </a:solidFill>
                          <a:effectLst/>
                          <a:latin typeface="Segoe UI Symbol" panose="020B0502040204020203" pitchFamily="34" charset="0"/>
                          <a:ea typeface="標楷體" panose="03000509000000000000" pitchFamily="65" charset="-120"/>
                          <a:cs typeface="Segoe UI Symbol" panose="020B0502040204020203" pitchFamily="34"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6758534"/>
                  </a:ext>
                </a:extLst>
              </a:tr>
              <a:tr h="22765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食蚊魚</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en-US" sz="10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00179148"/>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孔雀花鱂</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en-US" sz="10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66786320"/>
                  </a:ext>
                </a:extLst>
              </a:tr>
              <a:tr h="172590">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線鱧</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en-US" sz="10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1300406"/>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莫三比克口孵非鯽</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en-US" sz="10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48855827"/>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尼羅口孵非鯽</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en-US" sz="10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3996220"/>
                  </a:ext>
                </a:extLst>
              </a:tr>
              <a:tr h="186417">
                <a:tc>
                  <a:txBody>
                    <a:bodyPr/>
                    <a:lstStyle/>
                    <a:p>
                      <a:pPr>
                        <a:lnSpc>
                          <a:spcPts val="1100"/>
                        </a:lnSpc>
                      </a:pPr>
                      <a:r>
                        <a:rPr lang="en-US" sz="1200" i="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Oreochromis </a:t>
                      </a:r>
                      <a:r>
                        <a:rPr lang="en-US"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sp.</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en-US" sz="10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7645586"/>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花身副麗魚</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en-US" sz="10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597819"/>
                  </a:ext>
                </a:extLst>
              </a:tr>
              <a:tr h="172590">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蟾鬍鯰</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en-US" sz="10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668728"/>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花鰻鱺</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降</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60426233"/>
                  </a:ext>
                </a:extLst>
              </a:tr>
              <a:tr h="186417">
                <a:tc>
                  <a:txBody>
                    <a:bodyPr/>
                    <a:lstStyle/>
                    <a:p>
                      <a:pPr>
                        <a:lnSpc>
                          <a:spcPts val="1100"/>
                        </a:lnSpc>
                      </a:pPr>
                      <a:r>
                        <a:rPr lang="en-US" sz="1200" i="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Lamnostoma </a:t>
                      </a:r>
                      <a:r>
                        <a:rPr lang="en-US"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sp.</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77682869"/>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黃鱔</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100"/>
                        </a:lnSpc>
                      </a:pPr>
                      <a:r>
                        <a:rPr lang="zh-TW" sz="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原</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43137028"/>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鯽</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原</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95501147"/>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無棘腹囊海龍</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兩</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41958811"/>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長鰭莫鯔</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兩</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73852942"/>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綠背龜鮻</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兩</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80404746"/>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側帶丘塘鱧</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兩</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67774289"/>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褐塘鱧</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兩</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24673188"/>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珍珠塘鱧</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降</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3535653"/>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棘鰓塘鱧</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28737115"/>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黑頭阿胡鰕虎</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兩</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05433393"/>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金黃叉舌鰕虎</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兩</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67817887"/>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寬帶裂身鰕虎</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兩</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9412411"/>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羅氏裂身鰕虎</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兩</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74415413"/>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日本瓢鰭鰕虎</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兩</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13067764"/>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寬頰瓢鰭鰕虎</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兩</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79476196"/>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黑鰭枝牙鰕虎</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兩</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07587806"/>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溪鱧</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溯</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42192536"/>
                  </a:ext>
                </a:extLst>
              </a:tr>
              <a:tr h="186417">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黑邊湯鯉</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endParaRPr lang="zh-TW" sz="1000">
                        <a:effectLst/>
                        <a:latin typeface="Calibri" panose="020F0502020204030204" pitchFamily="34" charset="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兩</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57093684"/>
                  </a:ext>
                </a:extLst>
              </a:tr>
              <a:tr h="172590">
                <a:tc>
                  <a:txBody>
                    <a:bodyPr/>
                    <a:lstStyle/>
                    <a:p>
                      <a:pP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大口湯鯉</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100"/>
                        </a:lnSpc>
                      </a:pPr>
                      <a:r>
                        <a:rPr lang="zh-TW" sz="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762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76200" cap="flat" cmpd="dbl"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100"/>
                        </a:lnSpc>
                      </a:pPr>
                      <a:r>
                        <a:rPr lang="zh-TW" sz="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2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100"/>
                        </a:lnSpc>
                      </a:pPr>
                      <a:r>
                        <a:rPr lang="zh-TW" sz="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兩</a:t>
                      </a:r>
                      <a:endParaRPr lang="zh-TW" sz="12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908878"/>
                  </a:ext>
                </a:extLst>
              </a:tr>
            </a:tbl>
          </a:graphicData>
        </a:graphic>
      </p:graphicFrame>
      <p:pic>
        <p:nvPicPr>
          <p:cNvPr id="1032" name="圖片 22" descr="http://fishdb.sinica.edu.tw/images/font_black/ee8c93.gif">
            <a:extLst>
              <a:ext uri="{FF2B5EF4-FFF2-40B4-BE49-F238E27FC236}">
                <a16:creationId xmlns:a16="http://schemas.microsoft.com/office/drawing/2014/main" id="{486B59E4-CF16-BA41-A696-AE9B5D6D3A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525"/>
            <a:ext cx="0" cy="161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圖片 15" descr="http://fishdb.sinica.edu.tw/images/font_black/ee8c93.gif">
            <a:extLst>
              <a:ext uri="{FF2B5EF4-FFF2-40B4-BE49-F238E27FC236}">
                <a16:creationId xmlns:a16="http://schemas.microsoft.com/office/drawing/2014/main" id="{0248ED62-7E41-6D48-8571-D8DADDCED4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3825"/>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1025" name="圖片 21" descr="http://fishdb.sinica.edu.tw/images/font_black/ee8c93.gif">
            <a:extLst>
              <a:ext uri="{FF2B5EF4-FFF2-40B4-BE49-F238E27FC236}">
                <a16:creationId xmlns:a16="http://schemas.microsoft.com/office/drawing/2014/main" id="{F8CCF2E2-6861-0A4A-B1F8-088EEF04D4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3825"/>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1029" name="圖片 487" descr="http://fishdb.sinica.edu.tw/images/font_black/ee8c93.gif">
            <a:extLst>
              <a:ext uri="{FF2B5EF4-FFF2-40B4-BE49-F238E27FC236}">
                <a16:creationId xmlns:a16="http://schemas.microsoft.com/office/drawing/2014/main" id="{9168B67B-170E-6044-B586-B156421D30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3825"/>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1031" name="圖片 485" descr="http://fishdb.sinica.edu.tw/images/font_black/ee8c93.gif">
            <a:extLst>
              <a:ext uri="{FF2B5EF4-FFF2-40B4-BE49-F238E27FC236}">
                <a16:creationId xmlns:a16="http://schemas.microsoft.com/office/drawing/2014/main" id="{6273DA57-7F26-7E4E-810E-6984AFEEB0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3825"/>
            <a:ext cx="0" cy="161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圖片 488" descr="http://fishdb.sinica.edu.tw/images/font_black/ee8c93.gif">
            <a:extLst>
              <a:ext uri="{FF2B5EF4-FFF2-40B4-BE49-F238E27FC236}">
                <a16:creationId xmlns:a16="http://schemas.microsoft.com/office/drawing/2014/main" id="{171ECF9A-D0CD-7947-96C8-45321E684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3825"/>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1027" name="圖片 489" descr="http://fishdb.sinica.edu.tw/images/font_black/ee8c93.gif">
            <a:extLst>
              <a:ext uri="{FF2B5EF4-FFF2-40B4-BE49-F238E27FC236}">
                <a16:creationId xmlns:a16="http://schemas.microsoft.com/office/drawing/2014/main" id="{DEC2A7E8-0FE0-2047-8261-5AC778DBE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3825"/>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1030" name="圖片 486" descr="http://fishdb.sinica.edu.tw/images/font_black/ee8c93.gif">
            <a:extLst>
              <a:ext uri="{FF2B5EF4-FFF2-40B4-BE49-F238E27FC236}">
                <a16:creationId xmlns:a16="http://schemas.microsoft.com/office/drawing/2014/main" id="{AE976538-D954-C142-8CD8-0CB9066449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3825"/>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5D22C62C-D4D1-1742-BBCA-B4A97CF119FF}"/>
              </a:ext>
            </a:extLst>
          </p:cNvPr>
          <p:cNvSpPr/>
          <p:nvPr/>
        </p:nvSpPr>
        <p:spPr>
          <a:xfrm>
            <a:off x="1003116" y="33731797"/>
            <a:ext cx="13017025" cy="5401479"/>
          </a:xfrm>
          <a:prstGeom prst="rect">
            <a:avLst/>
          </a:prstGeom>
        </p:spPr>
        <p:txBody>
          <a:bodyPr wrap="square">
            <a:spAutoFit/>
          </a:bodyPr>
          <a:lstStyle/>
          <a:p>
            <a:pPr algn="just">
              <a:spcAft>
                <a:spcPts val="600"/>
              </a:spcAft>
            </a:pPr>
            <a:r>
              <a:rPr lang="zh-TW" altLang="en-US" sz="3200" b="1" kern="100" dirty="0">
                <a:latin typeface="Times New Roman" panose="02020603050405020304" pitchFamily="18" charset="0"/>
                <a:ea typeface="標楷體" panose="03000509000000000000" pitchFamily="65" charset="-120"/>
                <a:cs typeface="Times New Roman" panose="02020603050405020304" pitchFamily="18" charset="0"/>
              </a:rPr>
              <a:t>四</a:t>
            </a:r>
            <a:r>
              <a:rPr lang="zh-TW" altLang="zh-TW" sz="3200" b="1"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400" b="1" dirty="0">
                <a:effectLst/>
                <a:latin typeface="Times New Roman" panose="02020603050405020304" pitchFamily="18" charset="0"/>
                <a:ea typeface="標楷體" panose="02010601000101010101" pitchFamily="2" charset="-120"/>
              </a:rPr>
              <a:t>港口</a:t>
            </a:r>
            <a:r>
              <a:rPr lang="zh-TW" altLang="en-US" sz="3400" b="1" dirty="0">
                <a:latin typeface="Times New Roman" panose="02020603050405020304" pitchFamily="18" charset="0"/>
                <a:ea typeface="標楷體" panose="02010601000101010101" pitchFamily="2" charset="-120"/>
              </a:rPr>
              <a:t>溪物種群聚分析</a:t>
            </a:r>
            <a:endParaRPr lang="en-US" altLang="zh-TW" sz="3400" b="1" dirty="0">
              <a:latin typeface="Times New Roman" panose="02020603050405020304" pitchFamily="18" charset="0"/>
              <a:ea typeface="標楷體" panose="02010601000101010101" pitchFamily="2" charset="-120"/>
            </a:endParaRPr>
          </a:p>
          <a:p>
            <a:pPr indent="977900"/>
            <a:r>
              <a:rPr lang="zh-TW" altLang="en-US" sz="3400" dirty="0"/>
              <a:t>港口溪魚類</a:t>
            </a:r>
            <a:r>
              <a:rPr lang="zh-TW" altLang="zh-TW" sz="3400" dirty="0"/>
              <a:t>多元尺度分析結果</a:t>
            </a:r>
            <a:r>
              <a:rPr lang="zh-TW" altLang="en-US" sz="3400" dirty="0">
                <a:latin typeface="Times New Roman" panose="02020603050405020304" pitchFamily="18" charset="0"/>
                <a:ea typeface="標楷體" panose="02010601000101010101" pitchFamily="2" charset="-120"/>
              </a:rPr>
              <a:t>主要分成三群，感潮帶魚類一群；受枯水期影響較嚴重的良鑾溪分為一群；其他棲地類型較為相似的分別為上游一群，下游為另一群（圖二）。</a:t>
            </a:r>
            <a:endParaRPr lang="zh-TW" altLang="zh-TW" sz="3400" dirty="0"/>
          </a:p>
          <a:p>
            <a:pPr indent="977900"/>
            <a:r>
              <a:rPr lang="zh-TW" altLang="zh-TW" sz="3400" dirty="0"/>
              <a:t>底棲生物分群與魚類類似，趕潮帶的港口橋被獨立分為一群，良鑾溪及永南橋皆受到枯水期的影響使得樣點水體呈現幾乎靜止的狀態而被分為另一群。另外一大群因爲水質及棲地類型較為相似，因此可明顯發現分為港口溪流域的中上游</a:t>
            </a:r>
            <a:r>
              <a:rPr lang="en-US" altLang="zh-TW" sz="3400" dirty="0"/>
              <a:t>(</a:t>
            </a:r>
            <a:r>
              <a:rPr lang="zh-TW" altLang="zh-TW" sz="3400" dirty="0"/>
              <a:t>泰安橋、和平橋、老佛一號橋、欖仁橋</a:t>
            </a:r>
            <a:r>
              <a:rPr lang="en-US" altLang="zh-TW" sz="3400" dirty="0"/>
              <a:t>)</a:t>
            </a:r>
            <a:r>
              <a:rPr lang="zh-TW" altLang="zh-TW" sz="3400" dirty="0"/>
              <a:t>及中下游</a:t>
            </a:r>
            <a:r>
              <a:rPr lang="en-US" altLang="zh-TW" sz="3400" dirty="0"/>
              <a:t>(</a:t>
            </a:r>
            <a:r>
              <a:rPr lang="zh-TW" altLang="zh-TW" sz="3400" dirty="0"/>
              <a:t>林祿溪、加都魯溪</a:t>
            </a:r>
            <a:r>
              <a:rPr lang="en-US" altLang="zh-TW" sz="3400" dirty="0"/>
              <a:t>)</a:t>
            </a:r>
            <a:r>
              <a:rPr lang="zh-TW" altLang="zh-TW" sz="3400" dirty="0"/>
              <a:t>兩群</a:t>
            </a:r>
            <a:r>
              <a:rPr lang="zh-TW" altLang="en-US" sz="3400" dirty="0">
                <a:latin typeface="Times New Roman" panose="02020603050405020304" pitchFamily="18" charset="0"/>
                <a:ea typeface="標楷體" panose="02010601000101010101" pitchFamily="2" charset="-120"/>
              </a:rPr>
              <a:t>（圖二） </a:t>
            </a:r>
            <a:r>
              <a:rPr lang="zh-TW" altLang="zh-TW" sz="3400" dirty="0"/>
              <a:t>。</a:t>
            </a:r>
          </a:p>
          <a:p>
            <a:pPr indent="1168400" algn="just">
              <a:spcAft>
                <a:spcPts val="600"/>
              </a:spcAft>
            </a:pPr>
            <a:endParaRPr lang="zh-TW" altLang="zh-TW" sz="3400" dirty="0">
              <a:latin typeface="Times New Roman" panose="02020603050405020304" pitchFamily="18" charset="0"/>
              <a:ea typeface="標楷體" panose="02010601000101010101" pitchFamily="2" charset="-120"/>
            </a:endParaRPr>
          </a:p>
        </p:txBody>
      </p:sp>
      <p:pic>
        <p:nvPicPr>
          <p:cNvPr id="60" name="圖片 59">
            <a:extLst>
              <a:ext uri="{FF2B5EF4-FFF2-40B4-BE49-F238E27FC236}">
                <a16:creationId xmlns:a16="http://schemas.microsoft.com/office/drawing/2014/main" id="{E75BA870-1681-314B-B702-7843FA130D94}"/>
              </a:ext>
            </a:extLst>
          </p:cNvPr>
          <p:cNvPicPr/>
          <p:nvPr/>
        </p:nvPicPr>
        <p:blipFill>
          <a:blip r:embed="rId5"/>
          <a:stretch>
            <a:fillRect/>
          </a:stretch>
        </p:blipFill>
        <p:spPr>
          <a:xfrm>
            <a:off x="1535024" y="38558520"/>
            <a:ext cx="5884983" cy="3703813"/>
          </a:xfrm>
          <a:prstGeom prst="rect">
            <a:avLst/>
          </a:prstGeom>
        </p:spPr>
      </p:pic>
      <p:pic>
        <p:nvPicPr>
          <p:cNvPr id="61" name="圖片 60">
            <a:extLst>
              <a:ext uri="{FF2B5EF4-FFF2-40B4-BE49-F238E27FC236}">
                <a16:creationId xmlns:a16="http://schemas.microsoft.com/office/drawing/2014/main" id="{68E5A7ED-C2B8-EB45-9A83-0D28B757AF4C}"/>
              </a:ext>
            </a:extLst>
          </p:cNvPr>
          <p:cNvPicPr/>
          <p:nvPr/>
        </p:nvPicPr>
        <p:blipFill>
          <a:blip r:embed="rId6"/>
          <a:stretch>
            <a:fillRect/>
          </a:stretch>
        </p:blipFill>
        <p:spPr>
          <a:xfrm>
            <a:off x="7803553" y="38461729"/>
            <a:ext cx="5377482" cy="3800722"/>
          </a:xfrm>
          <a:prstGeom prst="rect">
            <a:avLst/>
          </a:prstGeom>
        </p:spPr>
      </p:pic>
      <p:sp>
        <p:nvSpPr>
          <p:cNvPr id="24" name="矩形 23">
            <a:extLst>
              <a:ext uri="{FF2B5EF4-FFF2-40B4-BE49-F238E27FC236}">
                <a16:creationId xmlns:a16="http://schemas.microsoft.com/office/drawing/2014/main" id="{C823E0FF-9284-2244-9A01-A28F68717DF9}"/>
              </a:ext>
            </a:extLst>
          </p:cNvPr>
          <p:cNvSpPr/>
          <p:nvPr/>
        </p:nvSpPr>
        <p:spPr>
          <a:xfrm>
            <a:off x="1450498" y="42249929"/>
            <a:ext cx="11057933" cy="646331"/>
          </a:xfrm>
          <a:prstGeom prst="rect">
            <a:avLst/>
          </a:prstGeom>
        </p:spPr>
        <p:txBody>
          <a:bodyPr wrap="square">
            <a:spAutoFit/>
          </a:bodyPr>
          <a:lstStyle/>
          <a:p>
            <a:pPr algn="ctr"/>
            <a:r>
              <a:rPr lang="en-US" altLang="zh-TW" sz="3400" b="1" dirty="0">
                <a:solidFill>
                  <a:srgbClr val="000000"/>
                </a:solidFill>
                <a:latin typeface="Times New Roman" panose="02020603050405020304" pitchFamily="18" charset="0"/>
                <a:ea typeface="標楷體" panose="02010601000101010101" pitchFamily="2" charset="-120"/>
                <a:cs typeface="Times New Roman" panose="02020603050405020304" pitchFamily="18" charset="0"/>
              </a:rPr>
              <a:t>(</a:t>
            </a:r>
            <a:r>
              <a:rPr lang="zh-TW" altLang="en-US" sz="3400" b="1" dirty="0">
                <a:solidFill>
                  <a:srgbClr val="000000"/>
                </a:solidFill>
                <a:latin typeface="Times New Roman" panose="02020603050405020304" pitchFamily="18" charset="0"/>
                <a:ea typeface="標楷體" panose="02010601000101010101" pitchFamily="2" charset="-120"/>
                <a:cs typeface="Times New Roman" panose="02020603050405020304" pitchFamily="18" charset="0"/>
              </a:rPr>
              <a:t>圖</a:t>
            </a:r>
            <a:r>
              <a:rPr lang="zh-TW" altLang="en-US" sz="3400" dirty="0">
                <a:latin typeface="Times New Roman" panose="02020603050405020304" pitchFamily="18" charset="0"/>
                <a:ea typeface="標楷體" panose="02010601000101010101" pitchFamily="2" charset="-120"/>
              </a:rPr>
              <a:t>二</a:t>
            </a:r>
            <a:r>
              <a:rPr lang="en-US" altLang="zh-TW" sz="3400" b="1" dirty="0">
                <a:solidFill>
                  <a:srgbClr val="000000"/>
                </a:solidFill>
                <a:latin typeface="Times New Roman" panose="02020603050405020304" pitchFamily="18" charset="0"/>
                <a:ea typeface="標楷體" panose="02010601000101010101" pitchFamily="2" charset="-120"/>
                <a:cs typeface="Times New Roman" panose="02020603050405020304" pitchFamily="18" charset="0"/>
              </a:rPr>
              <a:t>)</a:t>
            </a:r>
            <a:r>
              <a:rPr lang="zh-TW" altLang="zh-TW" sz="3400" b="1" dirty="0">
                <a:solidFill>
                  <a:srgbClr val="000000"/>
                </a:solidFill>
                <a:latin typeface="Times New Roman" panose="02020603050405020304" pitchFamily="18" charset="0"/>
                <a:ea typeface="標楷體" panose="02010601000101010101" pitchFamily="2" charset="-120"/>
                <a:cs typeface="Times New Roman" panose="02020603050405020304" pitchFamily="18" charset="0"/>
              </a:rPr>
              <a:t>魚類</a:t>
            </a:r>
            <a:r>
              <a:rPr lang="zh-TW" altLang="en-US" sz="3400" b="1" baseline="30000" dirty="0">
                <a:solidFill>
                  <a:srgbClr val="000000"/>
                </a:solidFill>
                <a:latin typeface="Times New Roman" panose="02020603050405020304" pitchFamily="18" charset="0"/>
                <a:ea typeface="標楷體" panose="02010601000101010101" pitchFamily="2" charset="-120"/>
                <a:cs typeface="Times New Roman" panose="02020603050405020304" pitchFamily="18" charset="0"/>
              </a:rPr>
              <a:t>左</a:t>
            </a:r>
            <a:r>
              <a:rPr lang="zh-TW" altLang="en-US" sz="3400" b="1" dirty="0">
                <a:solidFill>
                  <a:srgbClr val="000000"/>
                </a:solidFill>
                <a:latin typeface="Times New Roman" panose="02020603050405020304" pitchFamily="18" charset="0"/>
                <a:ea typeface="標楷體" panose="02010601000101010101" pitchFamily="2" charset="-120"/>
                <a:cs typeface="Times New Roman" panose="02020603050405020304" pitchFamily="18" charset="0"/>
              </a:rPr>
              <a:t>及</a:t>
            </a:r>
            <a:r>
              <a:rPr lang="zh-TW" altLang="zh-TW" sz="3400" b="1" dirty="0"/>
              <a:t>底棲生物</a:t>
            </a:r>
            <a:r>
              <a:rPr lang="zh-TW" altLang="en-US" sz="3400" b="1" baseline="30000" dirty="0"/>
              <a:t>右</a:t>
            </a:r>
            <a:r>
              <a:rPr lang="zh-TW" altLang="zh-TW" sz="3600" b="1" dirty="0">
                <a:solidFill>
                  <a:srgbClr val="000000"/>
                </a:solidFill>
                <a:latin typeface="Times New Roman" panose="02020603050405020304" pitchFamily="18" charset="0"/>
                <a:ea typeface="標楷體" panose="02010601000101010101" pitchFamily="2" charset="-120"/>
                <a:cs typeface="Times New Roman" panose="02020603050405020304" pitchFamily="18" charset="0"/>
              </a:rPr>
              <a:t>群聚組成分析圖</a:t>
            </a:r>
            <a:r>
              <a:rPr lang="zh-TW" altLang="zh-TW" sz="3600" b="1" dirty="0"/>
              <a:t> </a:t>
            </a:r>
            <a:endParaRPr lang="zh-TW" altLang="en-US" sz="3400" b="1" dirty="0"/>
          </a:p>
        </p:txBody>
      </p:sp>
      <p:sp>
        <p:nvSpPr>
          <p:cNvPr id="25" name="矩形 24">
            <a:extLst>
              <a:ext uri="{FF2B5EF4-FFF2-40B4-BE49-F238E27FC236}">
                <a16:creationId xmlns:a16="http://schemas.microsoft.com/office/drawing/2014/main" id="{B837EC1B-426C-A54B-9C04-4F7FC8EB7F98}"/>
              </a:ext>
            </a:extLst>
          </p:cNvPr>
          <p:cNvSpPr/>
          <p:nvPr/>
        </p:nvSpPr>
        <p:spPr>
          <a:xfrm>
            <a:off x="14682292" y="4738909"/>
            <a:ext cx="7269939" cy="615553"/>
          </a:xfrm>
          <a:prstGeom prst="rect">
            <a:avLst/>
          </a:prstGeom>
        </p:spPr>
        <p:txBody>
          <a:bodyPr wrap="none">
            <a:spAutoFit/>
          </a:bodyPr>
          <a:lstStyle/>
          <a:p>
            <a:r>
              <a:rPr lang="zh-TW" altLang="en-US" sz="3400" b="1" dirty="0">
                <a:latin typeface="Times New Roman" panose="02020603050405020304" pitchFamily="18" charset="0"/>
                <a:ea typeface="標楷體" panose="02010601000101010101" pitchFamily="2" charset="-120"/>
                <a:cs typeface="Times New Roman" panose="02020603050405020304" pitchFamily="18" charset="0"/>
              </a:rPr>
              <a:t>五</a:t>
            </a:r>
            <a:r>
              <a:rPr lang="zh-TW" altLang="zh-TW" sz="3400" b="1"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3400" b="1" dirty="0">
                <a:latin typeface="Times New Roman" panose="02020603050405020304" pitchFamily="18" charset="0"/>
                <a:ea typeface="標楷體" panose="02010601000101010101" pitchFamily="2" charset="-120"/>
                <a:cs typeface="Times New Roman" panose="02020603050405020304" pitchFamily="18" charset="0"/>
              </a:rPr>
              <a:t>縱向阻隔對水生生物分布之影響</a:t>
            </a:r>
            <a:r>
              <a:rPr lang="zh-TW" altLang="zh-TW" sz="3400" dirty="0"/>
              <a:t> </a:t>
            </a:r>
            <a:endParaRPr lang="zh-TW" altLang="en-US" sz="3400" dirty="0"/>
          </a:p>
        </p:txBody>
      </p:sp>
      <p:sp>
        <p:nvSpPr>
          <p:cNvPr id="66" name="圓角矩形 65">
            <a:extLst>
              <a:ext uri="{FF2B5EF4-FFF2-40B4-BE49-F238E27FC236}">
                <a16:creationId xmlns:a16="http://schemas.microsoft.com/office/drawing/2014/main" id="{7D4C3859-4FA8-FF48-8EB0-C8ACD4BDA95F}"/>
              </a:ext>
            </a:extLst>
          </p:cNvPr>
          <p:cNvSpPr/>
          <p:nvPr/>
        </p:nvSpPr>
        <p:spPr>
          <a:xfrm>
            <a:off x="20894550" y="12308764"/>
            <a:ext cx="1518315" cy="1315068"/>
          </a:xfrm>
          <a:prstGeom prst="roundRect">
            <a:avLst>
              <a:gd name="adj" fmla="val 0"/>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ln>
                <a:solidFill>
                  <a:srgbClr val="C00000"/>
                </a:solidFill>
              </a:ln>
              <a:noFill/>
            </a:endParaRPr>
          </a:p>
        </p:txBody>
      </p:sp>
      <p:sp>
        <p:nvSpPr>
          <p:cNvPr id="35" name="文字方塊 34">
            <a:extLst>
              <a:ext uri="{FF2B5EF4-FFF2-40B4-BE49-F238E27FC236}">
                <a16:creationId xmlns:a16="http://schemas.microsoft.com/office/drawing/2014/main" id="{B60E440F-5A73-5B42-8033-7B93EB4D1095}"/>
              </a:ext>
            </a:extLst>
          </p:cNvPr>
          <p:cNvSpPr txBox="1"/>
          <p:nvPr/>
        </p:nvSpPr>
        <p:spPr>
          <a:xfrm>
            <a:off x="25213967" y="12346574"/>
            <a:ext cx="3862983" cy="707886"/>
          </a:xfrm>
          <a:prstGeom prst="rect">
            <a:avLst/>
          </a:prstGeom>
          <a:noFill/>
        </p:spPr>
        <p:txBody>
          <a:bodyPr wrap="square" rtlCol="0">
            <a:spAutoFit/>
          </a:bodyPr>
          <a:lstStyle/>
          <a:p>
            <a:pPr marL="342900" indent="-342900" algn="ctr">
              <a:buClr>
                <a:srgbClr val="FF0000"/>
              </a:buClr>
              <a:buFont typeface="Wingdings" pitchFamily="2" charset="2"/>
              <a:buChar char="l"/>
            </a:pPr>
            <a:r>
              <a:rPr lang="zh-TW" altLang="en-US" sz="2400" kern="100" dirty="0">
                <a:latin typeface="Times New Roman" panose="02020603050405020304" pitchFamily="18" charset="0"/>
                <a:ea typeface="標楷體" panose="03000509000000000000" pitchFamily="65" charset="-120"/>
              </a:rPr>
              <a:t>游泳能力較差的外來種</a:t>
            </a:r>
          </a:p>
          <a:p>
            <a:endParaRPr kumimoji="1" lang="zh-TW" altLang="en-US" sz="1600" dirty="0"/>
          </a:p>
        </p:txBody>
      </p:sp>
      <p:sp>
        <p:nvSpPr>
          <p:cNvPr id="68" name="圓角矩形 67">
            <a:extLst>
              <a:ext uri="{FF2B5EF4-FFF2-40B4-BE49-F238E27FC236}">
                <a16:creationId xmlns:a16="http://schemas.microsoft.com/office/drawing/2014/main" id="{6055B9B3-9999-D64A-84A3-815E57B1DCE6}"/>
              </a:ext>
            </a:extLst>
          </p:cNvPr>
          <p:cNvSpPr/>
          <p:nvPr/>
        </p:nvSpPr>
        <p:spPr>
          <a:xfrm>
            <a:off x="20894550" y="16427969"/>
            <a:ext cx="1496390" cy="386703"/>
          </a:xfrm>
          <a:prstGeom prst="roundRect">
            <a:avLst>
              <a:gd name="adj" fmla="val 0"/>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ln>
                <a:solidFill>
                  <a:srgbClr val="C00000"/>
                </a:solidFill>
              </a:ln>
              <a:noFill/>
            </a:endParaRPr>
          </a:p>
        </p:txBody>
      </p:sp>
      <p:sp>
        <p:nvSpPr>
          <p:cNvPr id="69" name="圓角矩形 68">
            <a:extLst>
              <a:ext uri="{FF2B5EF4-FFF2-40B4-BE49-F238E27FC236}">
                <a16:creationId xmlns:a16="http://schemas.microsoft.com/office/drawing/2014/main" id="{9A566129-33ED-6D4A-8F43-1FA2CC64F1F2}"/>
              </a:ext>
            </a:extLst>
          </p:cNvPr>
          <p:cNvSpPr/>
          <p:nvPr/>
        </p:nvSpPr>
        <p:spPr>
          <a:xfrm>
            <a:off x="21633004" y="23374558"/>
            <a:ext cx="846239" cy="1110151"/>
          </a:xfrm>
          <a:prstGeom prst="roundRect">
            <a:avLst>
              <a:gd name="adj" fmla="val 0"/>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ln>
                <a:solidFill>
                  <a:srgbClr val="C00000"/>
                </a:solidFill>
              </a:ln>
              <a:noFill/>
            </a:endParaRPr>
          </a:p>
        </p:txBody>
      </p:sp>
      <p:sp>
        <p:nvSpPr>
          <p:cNvPr id="70" name="圓角矩形 69">
            <a:extLst>
              <a:ext uri="{FF2B5EF4-FFF2-40B4-BE49-F238E27FC236}">
                <a16:creationId xmlns:a16="http://schemas.microsoft.com/office/drawing/2014/main" id="{7FA4BABA-9F6F-2348-AC84-4C770F5DD425}"/>
              </a:ext>
            </a:extLst>
          </p:cNvPr>
          <p:cNvSpPr/>
          <p:nvPr/>
        </p:nvSpPr>
        <p:spPr>
          <a:xfrm>
            <a:off x="20882159" y="17397269"/>
            <a:ext cx="1508781" cy="386703"/>
          </a:xfrm>
          <a:prstGeom prst="roundRect">
            <a:avLst>
              <a:gd name="adj" fmla="val 0"/>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ln>
                <a:solidFill>
                  <a:srgbClr val="C00000"/>
                </a:solidFill>
              </a:ln>
              <a:noFill/>
            </a:endParaRPr>
          </a:p>
        </p:txBody>
      </p:sp>
      <p:sp>
        <p:nvSpPr>
          <p:cNvPr id="83" name="矩形 82">
            <a:extLst>
              <a:ext uri="{FF2B5EF4-FFF2-40B4-BE49-F238E27FC236}">
                <a16:creationId xmlns:a16="http://schemas.microsoft.com/office/drawing/2014/main" id="{20D6DBCF-A7B0-9C48-A9D8-06B03A93D93D}"/>
              </a:ext>
            </a:extLst>
          </p:cNvPr>
          <p:cNvSpPr/>
          <p:nvPr/>
        </p:nvSpPr>
        <p:spPr>
          <a:xfrm>
            <a:off x="25394640" y="14858113"/>
            <a:ext cx="3289015" cy="2436564"/>
          </a:xfrm>
          <a:prstGeom prst="rect">
            <a:avLst/>
          </a:prstGeom>
        </p:spPr>
        <p:txBody>
          <a:bodyPr wrap="square">
            <a:spAutoFit/>
          </a:bodyPr>
          <a:lstStyle/>
          <a:p>
            <a:pPr marL="342900" lvl="1" indent="-342900">
              <a:lnSpc>
                <a:spcPts val="2200"/>
              </a:lnSpc>
              <a:buClr>
                <a:srgbClr val="92D050"/>
              </a:buClr>
              <a:buSzPct val="95000"/>
              <a:buFont typeface="Wingdings" pitchFamily="2" charset="2"/>
              <a:buChar char="l"/>
            </a:pPr>
            <a:r>
              <a:rPr lang="zh-TW" altLang="en-US" sz="2400" kern="100" dirty="0">
                <a:latin typeface="Times New Roman" panose="02020603050405020304" pitchFamily="18" charset="0"/>
                <a:ea typeface="標楷體" panose="03000509000000000000" pitchFamily="65" charset="-120"/>
              </a:rPr>
              <a:t>洄游型的原生種多屬底棲性魚類，其遷移能力較游泳性魚類差</a:t>
            </a:r>
            <a:endParaRPr lang="en-US" altLang="zh-TW" sz="2400" kern="100" dirty="0">
              <a:latin typeface="Times New Roman" panose="02020603050405020304" pitchFamily="18" charset="0"/>
              <a:ea typeface="標楷體" panose="03000509000000000000" pitchFamily="65" charset="-120"/>
            </a:endParaRPr>
          </a:p>
          <a:p>
            <a:pPr marL="342900" lvl="1" indent="-342900">
              <a:lnSpc>
                <a:spcPts val="2200"/>
              </a:lnSpc>
              <a:buClr>
                <a:srgbClr val="92D050"/>
              </a:buClr>
              <a:buSzPct val="95000"/>
              <a:buFont typeface="Wingdings" pitchFamily="2" charset="2"/>
              <a:buChar char="l"/>
            </a:pPr>
            <a:endParaRPr lang="en-US" altLang="zh-TW" sz="2400" kern="100" dirty="0">
              <a:latin typeface="Times New Roman" panose="02020603050405020304" pitchFamily="18" charset="0"/>
              <a:ea typeface="標楷體" panose="03000509000000000000" pitchFamily="65" charset="-120"/>
            </a:endParaRPr>
          </a:p>
          <a:p>
            <a:pPr marL="342900" lvl="1" indent="-342900">
              <a:lnSpc>
                <a:spcPts val="2200"/>
              </a:lnSpc>
              <a:buClr>
                <a:srgbClr val="92D050"/>
              </a:buClr>
              <a:buSzPct val="95000"/>
              <a:buFont typeface="Wingdings" pitchFamily="2" charset="2"/>
              <a:buChar char="l"/>
            </a:pPr>
            <a:r>
              <a:rPr lang="zh-TW" altLang="en-US" sz="2400" kern="100" dirty="0">
                <a:latin typeface="Times New Roman" panose="02020603050405020304" pitchFamily="18" charset="0"/>
                <a:ea typeface="標楷體" panose="03000509000000000000" pitchFamily="65" charset="-120"/>
              </a:rPr>
              <a:t>主要是兩側洄游底棲性的魚類明顯受到攔砂壩縱向阻隔的影響</a:t>
            </a:r>
          </a:p>
          <a:p>
            <a:pPr marL="274320" lvl="1" indent="-274320">
              <a:buClr>
                <a:srgbClr val="92D050"/>
              </a:buClr>
              <a:buSzPct val="95000"/>
              <a:buFont typeface="Wingdings 2"/>
              <a:buChar char=""/>
            </a:pPr>
            <a:endParaRPr lang="zh-TW" altLang="en-US" sz="2400" kern="100" dirty="0">
              <a:latin typeface="Times New Roman" panose="02020603050405020304" pitchFamily="18" charset="0"/>
              <a:ea typeface="標楷體" panose="03000509000000000000" pitchFamily="65" charset="-120"/>
            </a:endParaRPr>
          </a:p>
        </p:txBody>
      </p:sp>
      <p:sp>
        <p:nvSpPr>
          <p:cNvPr id="87" name="矩形 86">
            <a:extLst>
              <a:ext uri="{FF2B5EF4-FFF2-40B4-BE49-F238E27FC236}">
                <a16:creationId xmlns:a16="http://schemas.microsoft.com/office/drawing/2014/main" id="{6810673A-6757-3449-9667-2AC33A597695}"/>
              </a:ext>
            </a:extLst>
          </p:cNvPr>
          <p:cNvSpPr/>
          <p:nvPr/>
        </p:nvSpPr>
        <p:spPr>
          <a:xfrm>
            <a:off x="25394640" y="13762549"/>
            <a:ext cx="3386492" cy="374461"/>
          </a:xfrm>
          <a:prstGeom prst="rect">
            <a:avLst/>
          </a:prstGeom>
        </p:spPr>
        <p:txBody>
          <a:bodyPr wrap="square">
            <a:spAutoFit/>
          </a:bodyPr>
          <a:lstStyle/>
          <a:p>
            <a:pPr marL="342900" lvl="1" indent="-342900">
              <a:lnSpc>
                <a:spcPts val="2200"/>
              </a:lnSpc>
              <a:buClr>
                <a:srgbClr val="00B0F0"/>
              </a:buClr>
              <a:buSzPct val="95000"/>
              <a:buFont typeface="Wingdings" pitchFamily="2" charset="2"/>
              <a:buChar char="l"/>
            </a:pPr>
            <a:r>
              <a:rPr lang="zh-TW" altLang="en-US" sz="2400" kern="100" dirty="0">
                <a:latin typeface="Times New Roman" panose="02020603050405020304" pitchFamily="18" charset="0"/>
                <a:ea typeface="標楷體" panose="03000509000000000000" pitchFamily="65" charset="-120"/>
              </a:rPr>
              <a:t>多屬於河口性魚類</a:t>
            </a:r>
          </a:p>
        </p:txBody>
      </p:sp>
      <p:sp>
        <p:nvSpPr>
          <p:cNvPr id="88" name="圓角矩形 87">
            <a:extLst>
              <a:ext uri="{FF2B5EF4-FFF2-40B4-BE49-F238E27FC236}">
                <a16:creationId xmlns:a16="http://schemas.microsoft.com/office/drawing/2014/main" id="{AB2B9774-E5BE-2B4B-A6C8-3517E079B8FA}"/>
              </a:ext>
            </a:extLst>
          </p:cNvPr>
          <p:cNvSpPr/>
          <p:nvPr/>
        </p:nvSpPr>
        <p:spPr>
          <a:xfrm>
            <a:off x="18450533" y="14601518"/>
            <a:ext cx="3951369" cy="386702"/>
          </a:xfrm>
          <a:prstGeom prst="roundRect">
            <a:avLst>
              <a:gd name="adj" fmla="val 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ln>
                <a:solidFill>
                  <a:srgbClr val="C00000"/>
                </a:solidFill>
              </a:ln>
              <a:noFill/>
            </a:endParaRPr>
          </a:p>
        </p:txBody>
      </p:sp>
      <p:sp>
        <p:nvSpPr>
          <p:cNvPr id="89" name="圓角矩形 88">
            <a:extLst>
              <a:ext uri="{FF2B5EF4-FFF2-40B4-BE49-F238E27FC236}">
                <a16:creationId xmlns:a16="http://schemas.microsoft.com/office/drawing/2014/main" id="{7675E9FC-5B55-2845-BB34-71559756AE9D}"/>
              </a:ext>
            </a:extLst>
          </p:cNvPr>
          <p:cNvSpPr/>
          <p:nvPr/>
        </p:nvSpPr>
        <p:spPr>
          <a:xfrm>
            <a:off x="23479684" y="14528040"/>
            <a:ext cx="942644" cy="558141"/>
          </a:xfrm>
          <a:prstGeom prst="roundRect">
            <a:avLst>
              <a:gd name="adj" fmla="val 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ln>
                <a:solidFill>
                  <a:srgbClr val="C00000"/>
                </a:solidFill>
              </a:ln>
              <a:noFill/>
            </a:endParaRPr>
          </a:p>
        </p:txBody>
      </p:sp>
      <p:sp>
        <p:nvSpPr>
          <p:cNvPr id="90" name="矩形 89">
            <a:extLst>
              <a:ext uri="{FF2B5EF4-FFF2-40B4-BE49-F238E27FC236}">
                <a16:creationId xmlns:a16="http://schemas.microsoft.com/office/drawing/2014/main" id="{9B11394B-B28E-B447-AB56-910C33BAE532}"/>
              </a:ext>
            </a:extLst>
          </p:cNvPr>
          <p:cNvSpPr/>
          <p:nvPr/>
        </p:nvSpPr>
        <p:spPr>
          <a:xfrm>
            <a:off x="25254674" y="18918276"/>
            <a:ext cx="3289015" cy="3046988"/>
          </a:xfrm>
          <a:prstGeom prst="rect">
            <a:avLst/>
          </a:prstGeom>
        </p:spPr>
        <p:txBody>
          <a:bodyPr wrap="square">
            <a:spAutoFit/>
          </a:bodyPr>
          <a:lstStyle/>
          <a:p>
            <a:pPr marL="342900" lvl="1" indent="-342900">
              <a:buClr>
                <a:srgbClr val="7030A0"/>
              </a:buClr>
              <a:buSzPct val="95000"/>
              <a:buFont typeface="Wingdings" pitchFamily="2" charset="2"/>
              <a:buChar char="l"/>
            </a:pPr>
            <a:r>
              <a:rPr lang="zh-TW" altLang="en-US" sz="2400" kern="100" dirty="0">
                <a:latin typeface="Times New Roman" panose="02020603050405020304" pitchFamily="18" charset="0"/>
                <a:ea typeface="標楷體" panose="03000509000000000000" pitchFamily="65" charset="-120"/>
              </a:rPr>
              <a:t>港口溪至白沙彌溪及良鑾溪</a:t>
            </a:r>
            <a:r>
              <a:rPr lang="en-US" altLang="zh-TW" sz="2400" kern="100" dirty="0">
                <a:latin typeface="Times New Roman" panose="02020603050405020304" pitchFamily="18" charset="0"/>
                <a:ea typeface="標楷體" panose="03000509000000000000" pitchFamily="65" charset="-120"/>
                <a:sym typeface="Wingdings" pitchFamily="2" charset="2"/>
              </a:rPr>
              <a:t></a:t>
            </a:r>
            <a:r>
              <a:rPr lang="zh-TW" altLang="en-US" sz="2400" kern="100" dirty="0">
                <a:latin typeface="Times New Roman" panose="02020603050405020304" pitchFamily="18" charset="0"/>
                <a:ea typeface="標楷體" panose="03000509000000000000" pitchFamily="65" charset="-120"/>
                <a:sym typeface="Wingdings" pitchFamily="2" charset="2"/>
              </a:rPr>
              <a:t>無明顯人工構造物，且水流量乾濕季差異非常大</a:t>
            </a:r>
            <a:r>
              <a:rPr lang="en-US" altLang="zh-TW" sz="2400" kern="100" dirty="0">
                <a:latin typeface="Times New Roman" panose="02020603050405020304" pitchFamily="18" charset="0"/>
                <a:ea typeface="標楷體" panose="03000509000000000000" pitchFamily="65" charset="-120"/>
                <a:sym typeface="Wingdings" panose="05000000000000000000" pitchFamily="2" charset="2"/>
              </a:rPr>
              <a:t></a:t>
            </a:r>
            <a:r>
              <a:rPr lang="zh-TW" altLang="en-US" sz="2400" kern="100" dirty="0">
                <a:latin typeface="Times New Roman" panose="02020603050405020304" pitchFamily="18" charset="0"/>
                <a:ea typeface="標楷體" panose="03000509000000000000" pitchFamily="65" charset="-120"/>
              </a:rPr>
              <a:t>無法探討縱向阻隔的影響</a:t>
            </a:r>
          </a:p>
          <a:p>
            <a:pPr marL="342900" lvl="1" indent="-342900">
              <a:buClr>
                <a:srgbClr val="7030A0"/>
              </a:buClr>
              <a:buSzPct val="95000"/>
              <a:buFont typeface="Wingdings" pitchFamily="2" charset="2"/>
              <a:buChar char="l"/>
            </a:pPr>
            <a:endParaRPr lang="zh-TW" altLang="en-US" sz="2400" kern="100" dirty="0">
              <a:latin typeface="Times New Roman" panose="02020603050405020304" pitchFamily="18" charset="0"/>
              <a:ea typeface="標楷體" panose="03000509000000000000" pitchFamily="65" charset="-120"/>
            </a:endParaRPr>
          </a:p>
          <a:p>
            <a:pPr marL="274320" lvl="1" indent="-274320">
              <a:buClr>
                <a:srgbClr val="7030A0"/>
              </a:buClr>
              <a:buSzPct val="95000"/>
              <a:buFont typeface="Wingdings 2"/>
              <a:buChar char=""/>
            </a:pPr>
            <a:endParaRPr lang="zh-TW" altLang="en-US" sz="2400" kern="100" dirty="0">
              <a:latin typeface="Times New Roman" panose="02020603050405020304" pitchFamily="18" charset="0"/>
              <a:ea typeface="標楷體" panose="03000509000000000000" pitchFamily="65" charset="-120"/>
            </a:endParaRPr>
          </a:p>
        </p:txBody>
      </p:sp>
      <p:sp>
        <p:nvSpPr>
          <p:cNvPr id="91" name="圓角矩形 90">
            <a:extLst>
              <a:ext uri="{FF2B5EF4-FFF2-40B4-BE49-F238E27FC236}">
                <a16:creationId xmlns:a16="http://schemas.microsoft.com/office/drawing/2014/main" id="{58340BA8-A944-B945-9F5D-4816C70E0F39}"/>
              </a:ext>
            </a:extLst>
          </p:cNvPr>
          <p:cNvSpPr/>
          <p:nvPr/>
        </p:nvSpPr>
        <p:spPr>
          <a:xfrm>
            <a:off x="18491239" y="21152633"/>
            <a:ext cx="2061377" cy="3649486"/>
          </a:xfrm>
          <a:prstGeom prst="roundRect">
            <a:avLst>
              <a:gd name="adj" fmla="val 0"/>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ln>
                <a:solidFill>
                  <a:srgbClr val="C00000"/>
                </a:solidFill>
              </a:ln>
              <a:solidFill>
                <a:schemeClr val="tx1"/>
              </a:solidFill>
            </a:endParaRPr>
          </a:p>
        </p:txBody>
      </p:sp>
      <p:sp>
        <p:nvSpPr>
          <p:cNvPr id="93" name="圓角矩形 92">
            <a:extLst>
              <a:ext uri="{FF2B5EF4-FFF2-40B4-BE49-F238E27FC236}">
                <a16:creationId xmlns:a16="http://schemas.microsoft.com/office/drawing/2014/main" id="{B23CC7EE-636B-2340-B985-14BC06858373}"/>
              </a:ext>
            </a:extLst>
          </p:cNvPr>
          <p:cNvSpPr/>
          <p:nvPr/>
        </p:nvSpPr>
        <p:spPr>
          <a:xfrm>
            <a:off x="18491239" y="20048543"/>
            <a:ext cx="2054709" cy="695441"/>
          </a:xfrm>
          <a:prstGeom prst="roundRect">
            <a:avLst>
              <a:gd name="adj" fmla="val 0"/>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ln>
                <a:solidFill>
                  <a:srgbClr val="C00000"/>
                </a:solidFill>
              </a:ln>
              <a:solidFill>
                <a:schemeClr val="tx1"/>
              </a:solidFill>
            </a:endParaRPr>
          </a:p>
        </p:txBody>
      </p:sp>
      <p:sp>
        <p:nvSpPr>
          <p:cNvPr id="94" name="圓角矩形 93">
            <a:extLst>
              <a:ext uri="{FF2B5EF4-FFF2-40B4-BE49-F238E27FC236}">
                <a16:creationId xmlns:a16="http://schemas.microsoft.com/office/drawing/2014/main" id="{D1A8A2DA-0F79-3A4F-B209-4C2878FB7111}"/>
              </a:ext>
            </a:extLst>
          </p:cNvPr>
          <p:cNvSpPr/>
          <p:nvPr/>
        </p:nvSpPr>
        <p:spPr>
          <a:xfrm>
            <a:off x="18499475" y="19697073"/>
            <a:ext cx="2054709" cy="129091"/>
          </a:xfrm>
          <a:prstGeom prst="roundRect">
            <a:avLst>
              <a:gd name="adj" fmla="val 0"/>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ln>
                <a:solidFill>
                  <a:srgbClr val="C00000"/>
                </a:solidFill>
              </a:ln>
              <a:solidFill>
                <a:schemeClr val="tx1"/>
              </a:solidFill>
            </a:endParaRPr>
          </a:p>
        </p:txBody>
      </p:sp>
      <p:sp>
        <p:nvSpPr>
          <p:cNvPr id="95" name="圓角矩形 94">
            <a:extLst>
              <a:ext uri="{FF2B5EF4-FFF2-40B4-BE49-F238E27FC236}">
                <a16:creationId xmlns:a16="http://schemas.microsoft.com/office/drawing/2014/main" id="{11DB0289-B0BF-C348-8F07-C31E916D254F}"/>
              </a:ext>
            </a:extLst>
          </p:cNvPr>
          <p:cNvSpPr/>
          <p:nvPr/>
        </p:nvSpPr>
        <p:spPr>
          <a:xfrm>
            <a:off x="18497908" y="18918276"/>
            <a:ext cx="2054709" cy="129091"/>
          </a:xfrm>
          <a:prstGeom prst="roundRect">
            <a:avLst>
              <a:gd name="adj" fmla="val 0"/>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ln>
                <a:solidFill>
                  <a:srgbClr val="C00000"/>
                </a:solidFill>
              </a:ln>
              <a:solidFill>
                <a:schemeClr val="tx1"/>
              </a:solidFill>
            </a:endParaRPr>
          </a:p>
        </p:txBody>
      </p:sp>
      <p:sp>
        <p:nvSpPr>
          <p:cNvPr id="96" name="圓角矩形 95">
            <a:extLst>
              <a:ext uri="{FF2B5EF4-FFF2-40B4-BE49-F238E27FC236}">
                <a16:creationId xmlns:a16="http://schemas.microsoft.com/office/drawing/2014/main" id="{5B35C887-1453-E84A-B8C3-7A79D9530289}"/>
              </a:ext>
            </a:extLst>
          </p:cNvPr>
          <p:cNvSpPr/>
          <p:nvPr/>
        </p:nvSpPr>
        <p:spPr>
          <a:xfrm>
            <a:off x="18491237" y="18558568"/>
            <a:ext cx="2054709" cy="129091"/>
          </a:xfrm>
          <a:prstGeom prst="roundRect">
            <a:avLst>
              <a:gd name="adj" fmla="val 0"/>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ln>
                <a:solidFill>
                  <a:srgbClr val="C00000"/>
                </a:solidFill>
              </a:ln>
              <a:solidFill>
                <a:schemeClr val="tx1"/>
              </a:solidFill>
            </a:endParaRPr>
          </a:p>
        </p:txBody>
      </p:sp>
      <p:sp>
        <p:nvSpPr>
          <p:cNvPr id="97" name="圓角矩形 96">
            <a:extLst>
              <a:ext uri="{FF2B5EF4-FFF2-40B4-BE49-F238E27FC236}">
                <a16:creationId xmlns:a16="http://schemas.microsoft.com/office/drawing/2014/main" id="{E5937B70-631A-6C4E-8735-38A7FEF1AFE9}"/>
              </a:ext>
            </a:extLst>
          </p:cNvPr>
          <p:cNvSpPr/>
          <p:nvPr/>
        </p:nvSpPr>
        <p:spPr>
          <a:xfrm>
            <a:off x="20882193" y="17030432"/>
            <a:ext cx="1496390" cy="159062"/>
          </a:xfrm>
          <a:prstGeom prst="roundRect">
            <a:avLst>
              <a:gd name="adj" fmla="val 0"/>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ln>
                <a:solidFill>
                  <a:srgbClr val="C00000"/>
                </a:solidFill>
              </a:ln>
              <a:noFill/>
            </a:endParaRPr>
          </a:p>
        </p:txBody>
      </p:sp>
      <p:sp>
        <p:nvSpPr>
          <p:cNvPr id="99" name="矩形 98">
            <a:extLst>
              <a:ext uri="{FF2B5EF4-FFF2-40B4-BE49-F238E27FC236}">
                <a16:creationId xmlns:a16="http://schemas.microsoft.com/office/drawing/2014/main" id="{A16C190E-13F6-AF4F-ADEB-C3D13CA03560}"/>
              </a:ext>
            </a:extLst>
          </p:cNvPr>
          <p:cNvSpPr/>
          <p:nvPr/>
        </p:nvSpPr>
        <p:spPr>
          <a:xfrm>
            <a:off x="21236742" y="16474806"/>
            <a:ext cx="877163" cy="369332"/>
          </a:xfrm>
          <a:prstGeom prst="rect">
            <a:avLst/>
          </a:prstGeom>
        </p:spPr>
        <p:txBody>
          <a:bodyPr wrap="none">
            <a:spAutoFit/>
          </a:bodyPr>
          <a:lstStyle/>
          <a:p>
            <a:r>
              <a:rPr lang="zh-TW" altLang="en-US" kern="100" dirty="0">
                <a:latin typeface="Times New Roman" panose="02020603050405020304" pitchFamily="18" charset="0"/>
                <a:ea typeface="標楷體" panose="03000509000000000000" pitchFamily="65" charset="-120"/>
              </a:rPr>
              <a:t>攔砂壩</a:t>
            </a:r>
          </a:p>
        </p:txBody>
      </p:sp>
      <p:sp>
        <p:nvSpPr>
          <p:cNvPr id="100" name="圓角矩形 99">
            <a:extLst>
              <a:ext uri="{FF2B5EF4-FFF2-40B4-BE49-F238E27FC236}">
                <a16:creationId xmlns:a16="http://schemas.microsoft.com/office/drawing/2014/main" id="{C2979C89-6499-B64C-9004-CF339A4CC6CF}"/>
              </a:ext>
            </a:extLst>
          </p:cNvPr>
          <p:cNvSpPr/>
          <p:nvPr/>
        </p:nvSpPr>
        <p:spPr>
          <a:xfrm>
            <a:off x="23501966" y="23532299"/>
            <a:ext cx="1190136" cy="237340"/>
          </a:xfrm>
          <a:prstGeom prst="roundRect">
            <a:avLst>
              <a:gd name="adj" fmla="val 0"/>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ln>
                <a:solidFill>
                  <a:srgbClr val="C00000"/>
                </a:solidFill>
              </a:ln>
              <a:noFill/>
            </a:endParaRPr>
          </a:p>
        </p:txBody>
      </p:sp>
      <p:sp>
        <p:nvSpPr>
          <p:cNvPr id="101" name="圓角矩形 100">
            <a:extLst>
              <a:ext uri="{FF2B5EF4-FFF2-40B4-BE49-F238E27FC236}">
                <a16:creationId xmlns:a16="http://schemas.microsoft.com/office/drawing/2014/main" id="{4082FA0E-F2E8-7F4C-88FA-8587E99856BA}"/>
              </a:ext>
            </a:extLst>
          </p:cNvPr>
          <p:cNvSpPr/>
          <p:nvPr/>
        </p:nvSpPr>
        <p:spPr>
          <a:xfrm>
            <a:off x="23501966" y="24480969"/>
            <a:ext cx="1190136" cy="321149"/>
          </a:xfrm>
          <a:prstGeom prst="roundRect">
            <a:avLst>
              <a:gd name="adj" fmla="val 0"/>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ln>
                <a:solidFill>
                  <a:srgbClr val="C00000"/>
                </a:solidFill>
              </a:ln>
              <a:noFill/>
            </a:endParaRPr>
          </a:p>
        </p:txBody>
      </p:sp>
      <p:sp>
        <p:nvSpPr>
          <p:cNvPr id="58" name="矩形 57">
            <a:extLst>
              <a:ext uri="{FF2B5EF4-FFF2-40B4-BE49-F238E27FC236}">
                <a16:creationId xmlns:a16="http://schemas.microsoft.com/office/drawing/2014/main" id="{B4AC5E26-AC44-1A41-8C1E-7CC48DAA6CDC}"/>
              </a:ext>
            </a:extLst>
          </p:cNvPr>
          <p:cNvSpPr/>
          <p:nvPr/>
        </p:nvSpPr>
        <p:spPr>
          <a:xfrm>
            <a:off x="14509218" y="5432051"/>
            <a:ext cx="12884099" cy="4278094"/>
          </a:xfrm>
          <a:prstGeom prst="rect">
            <a:avLst/>
          </a:prstGeom>
        </p:spPr>
        <p:txBody>
          <a:bodyPr wrap="square">
            <a:spAutoFit/>
          </a:bodyPr>
          <a:lstStyle/>
          <a:p>
            <a:pPr marL="179388" indent="719138" algn="just"/>
            <a:r>
              <a:rPr lang="zh-TW" altLang="zh-TW" sz="3400" dirty="0">
                <a:latin typeface="Times New Roman" panose="02020603050405020304" pitchFamily="18" charset="0"/>
                <a:ea typeface="標楷體" panose="02010601000101010101" pitchFamily="2" charset="-120"/>
              </a:rPr>
              <a:t>港口溪主流上游支流吧沙加魯溪受到攔沙壩的影響較為明顯，游泳性能力較差的原生種及外來種未於此樣點發現；港口溪中游支流欖仁橋則未受到任何人工構造物之影響，大部分物種皆可於兩樣點中調查到；港口溪下游支流部分如良鑾溪及白沙彌溪乾季期間大多呈現水體流速緩慢且水流量小的狀況，甚至水體呈現靜止的的情況，因此無法判定是否受到人工構造物的影響；其他水流量稍大的支流如林祿溪及加都魯溪皆明顯受到縱向性阻隔的影響</a:t>
            </a:r>
            <a:r>
              <a:rPr lang="en-US" altLang="zh-TW" sz="3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400" dirty="0">
                <a:latin typeface="Times New Roman" panose="02020603050405020304" pitchFamily="18" charset="0"/>
                <a:ea typeface="標楷體" panose="03000509000000000000" pitchFamily="65" charset="-120"/>
                <a:cs typeface="Times New Roman" panose="02020603050405020304" pitchFamily="18" charset="0"/>
              </a:rPr>
              <a:t>表二</a:t>
            </a:r>
            <a:r>
              <a:rPr lang="en-US" altLang="zh-TW" sz="3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600" b="1"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3400" dirty="0">
                <a:latin typeface="Times New Roman" panose="02020603050405020304" pitchFamily="18" charset="0"/>
                <a:ea typeface="標楷體" panose="02010601000101010101" pitchFamily="2" charset="-120"/>
              </a:rPr>
              <a:t>。</a:t>
            </a:r>
            <a:endParaRPr lang="zh-TW" altLang="zh-TW" sz="3400" dirty="0">
              <a:effectLst/>
              <a:latin typeface="Times New Roman" panose="02020603050405020304" pitchFamily="18" charset="0"/>
              <a:ea typeface="標楷體" panose="02010601000101010101" pitchFamily="2" charset="-120"/>
            </a:endParaRPr>
          </a:p>
        </p:txBody>
      </p:sp>
      <p:graphicFrame>
        <p:nvGraphicFramePr>
          <p:cNvPr id="103" name="圖表 102">
            <a:extLst>
              <a:ext uri="{FF2B5EF4-FFF2-40B4-BE49-F238E27FC236}">
                <a16:creationId xmlns:a16="http://schemas.microsoft.com/office/drawing/2014/main" id="{18FF960F-2731-B148-BD49-48447C1F6C43}"/>
              </a:ext>
            </a:extLst>
          </p:cNvPr>
          <p:cNvGraphicFramePr/>
          <p:nvPr>
            <p:extLst>
              <p:ext uri="{D42A27DB-BD31-4B8C-83A1-F6EECF244321}">
                <p14:modId xmlns:p14="http://schemas.microsoft.com/office/powerpoint/2010/main" val="1687652123"/>
              </p:ext>
            </p:extLst>
          </p:nvPr>
        </p:nvGraphicFramePr>
        <p:xfrm>
          <a:off x="15459521" y="28492776"/>
          <a:ext cx="10634487" cy="6595447"/>
        </p:xfrm>
        <a:graphic>
          <a:graphicData uri="http://schemas.openxmlformats.org/drawingml/2006/chart">
            <c:chart xmlns:c="http://schemas.openxmlformats.org/drawingml/2006/chart" xmlns:r="http://schemas.openxmlformats.org/officeDocument/2006/relationships" r:id="rId7"/>
          </a:graphicData>
        </a:graphic>
      </p:graphicFrame>
      <p:sp>
        <p:nvSpPr>
          <p:cNvPr id="59" name="矩形 58">
            <a:extLst>
              <a:ext uri="{FF2B5EF4-FFF2-40B4-BE49-F238E27FC236}">
                <a16:creationId xmlns:a16="http://schemas.microsoft.com/office/drawing/2014/main" id="{B2DAF559-0E3E-7C46-B915-3DE8F81E6FA9}"/>
              </a:ext>
            </a:extLst>
          </p:cNvPr>
          <p:cNvSpPr/>
          <p:nvPr/>
        </p:nvSpPr>
        <p:spPr>
          <a:xfrm>
            <a:off x="25277935" y="29378805"/>
            <a:ext cx="3386492" cy="1200329"/>
          </a:xfrm>
          <a:prstGeom prst="rect">
            <a:avLst/>
          </a:prstGeom>
        </p:spPr>
        <p:txBody>
          <a:bodyPr wrap="square">
            <a:spAutoFit/>
          </a:bodyPr>
          <a:lstStyle/>
          <a:p>
            <a:pPr marL="342900" indent="-342900">
              <a:buClr>
                <a:srgbClr val="FF0000"/>
              </a:buClr>
              <a:buFont typeface="Wingdings" pitchFamily="2" charset="2"/>
              <a:buChar char="l"/>
            </a:pPr>
            <a:r>
              <a:rPr lang="zh-TW" altLang="en-US" sz="2400" dirty="0">
                <a:latin typeface="+mn-ea"/>
                <a:sym typeface="Wingdings" pitchFamily="2" charset="2"/>
              </a:rPr>
              <a:t>人工構造物較多的永南橋及林祿溪</a:t>
            </a:r>
            <a:r>
              <a:rPr lang="en-US" altLang="zh-TW" sz="2400" dirty="0">
                <a:latin typeface="+mn-ea"/>
                <a:sym typeface="Wingdings" panose="05000000000000000000" pitchFamily="2" charset="2"/>
              </a:rPr>
              <a:t></a:t>
            </a:r>
            <a:r>
              <a:rPr lang="zh-TW" altLang="en-US" sz="2400" dirty="0">
                <a:latin typeface="+mn-ea"/>
                <a:sym typeface="Wingdings" pitchFamily="2" charset="2"/>
              </a:rPr>
              <a:t>底棲性魚類比例最少</a:t>
            </a:r>
            <a:endParaRPr lang="zh-TW" altLang="en-US" sz="2400" dirty="0">
              <a:latin typeface="+mn-ea"/>
            </a:endParaRPr>
          </a:p>
        </p:txBody>
      </p:sp>
      <p:sp>
        <p:nvSpPr>
          <p:cNvPr id="106" name="圓角矩形 105">
            <a:extLst>
              <a:ext uri="{FF2B5EF4-FFF2-40B4-BE49-F238E27FC236}">
                <a16:creationId xmlns:a16="http://schemas.microsoft.com/office/drawing/2014/main" id="{E60D7691-D629-DA41-A090-1C4F3BB9C885}"/>
              </a:ext>
            </a:extLst>
          </p:cNvPr>
          <p:cNvSpPr/>
          <p:nvPr/>
        </p:nvSpPr>
        <p:spPr>
          <a:xfrm>
            <a:off x="22752598" y="29186932"/>
            <a:ext cx="1813835" cy="5159267"/>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ln>
                <a:solidFill>
                  <a:srgbClr val="C00000"/>
                </a:solidFill>
              </a:ln>
              <a:solidFill>
                <a:schemeClr val="tx1"/>
              </a:solidFill>
            </a:endParaRPr>
          </a:p>
        </p:txBody>
      </p:sp>
      <p:sp>
        <p:nvSpPr>
          <p:cNvPr id="62" name="矩形 61">
            <a:extLst>
              <a:ext uri="{FF2B5EF4-FFF2-40B4-BE49-F238E27FC236}">
                <a16:creationId xmlns:a16="http://schemas.microsoft.com/office/drawing/2014/main" id="{14B7532F-0506-504D-9C48-F39924EDCF4B}"/>
              </a:ext>
            </a:extLst>
          </p:cNvPr>
          <p:cNvSpPr/>
          <p:nvPr/>
        </p:nvSpPr>
        <p:spPr>
          <a:xfrm>
            <a:off x="15097514" y="25162511"/>
            <a:ext cx="11941633" cy="3231654"/>
          </a:xfrm>
          <a:prstGeom prst="rect">
            <a:avLst/>
          </a:prstGeom>
        </p:spPr>
        <p:txBody>
          <a:bodyPr wrap="square">
            <a:spAutoFit/>
          </a:bodyPr>
          <a:lstStyle/>
          <a:p>
            <a:pPr marL="0" lvl="1">
              <a:buSzPct val="95000"/>
            </a:pPr>
            <a:r>
              <a:rPr lang="zh-TW" altLang="en-US" sz="3400" b="1" dirty="0">
                <a:latin typeface="Times New Roman" panose="02020603050405020304" pitchFamily="18" charset="0"/>
                <a:ea typeface="標楷體" panose="03000509000000000000" pitchFamily="65" charset="-120"/>
              </a:rPr>
              <a:t>六</a:t>
            </a:r>
            <a:r>
              <a:rPr lang="zh-TW" altLang="zh-TW" sz="3400" b="1"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400" b="1" kern="100" dirty="0">
                <a:latin typeface="Times New Roman" panose="02020603050405020304" pitchFamily="18" charset="0"/>
                <a:ea typeface="標楷體" panose="03000509000000000000" pitchFamily="65" charset="-120"/>
                <a:cs typeface="Times New Roman" panose="02020603050405020304" pitchFamily="18" charset="0"/>
              </a:rPr>
              <a:t>港口溪魚類組成</a:t>
            </a:r>
            <a:endParaRPr lang="en-US" altLang="zh-TW" sz="3400" dirty="0">
              <a:latin typeface="Times New Roman" panose="02020603050405020304" pitchFamily="18" charset="0"/>
              <a:ea typeface="標楷體" panose="03000509000000000000" pitchFamily="65" charset="-120"/>
            </a:endParaRPr>
          </a:p>
          <a:p>
            <a:pPr marL="0" lvl="1" indent="933450">
              <a:buSzPct val="95000"/>
            </a:pPr>
            <a:r>
              <a:rPr lang="zh-TW" altLang="zh-TW" sz="3400" dirty="0">
                <a:latin typeface="Times New Roman" panose="02020603050405020304" pitchFamily="18" charset="0"/>
                <a:ea typeface="標楷體" panose="03000509000000000000" pitchFamily="65" charset="-120"/>
              </a:rPr>
              <a:t>底棲性魚類與游泳性魚類的比例，可反應棲地受工程影響的狀況。比較港口溪游泳性魚類及底棲性魚類比例發現，港口溪主流的底棲性物種比例約略為</a:t>
            </a:r>
            <a:r>
              <a:rPr lang="en-US" altLang="zh-TW" sz="3400" dirty="0">
                <a:latin typeface="Times New Roman" panose="02020603050405020304" pitchFamily="18" charset="0"/>
                <a:ea typeface="標楷體" panose="03000509000000000000" pitchFamily="65" charset="-120"/>
              </a:rPr>
              <a:t>19~53%</a:t>
            </a:r>
            <a:r>
              <a:rPr lang="zh-TW" altLang="zh-TW" sz="3400" dirty="0">
                <a:latin typeface="Times New Roman" panose="02020603050405020304" pitchFamily="18" charset="0"/>
                <a:ea typeface="標楷體" panose="03000509000000000000" pitchFamily="65" charset="-120"/>
              </a:rPr>
              <a:t>左右，支流的底棲性魚類的比例約為</a:t>
            </a:r>
            <a:r>
              <a:rPr lang="en-US" altLang="zh-TW" sz="3400" dirty="0">
                <a:latin typeface="Times New Roman" panose="02020603050405020304" pitchFamily="18" charset="0"/>
                <a:ea typeface="標楷體" panose="03000509000000000000" pitchFamily="65" charset="-120"/>
              </a:rPr>
              <a:t>11~30%</a:t>
            </a:r>
            <a:r>
              <a:rPr lang="zh-TW" altLang="zh-TW" sz="3400" dirty="0">
                <a:latin typeface="Times New Roman" panose="02020603050405020304" pitchFamily="18" charset="0"/>
                <a:ea typeface="標楷體" panose="03000509000000000000" pitchFamily="65" charset="-120"/>
              </a:rPr>
              <a:t>左右，其中工程結構物較多的永南橋及林祿溪樣點調查到的底棲性魚類佔所有樣點低</a:t>
            </a:r>
            <a:r>
              <a:rPr lang="en-US" altLang="zh-TW" sz="3400" dirty="0">
                <a:latin typeface="Times New Roman" panose="02020603050405020304" pitchFamily="18" charset="0"/>
                <a:ea typeface="標楷體" panose="03000509000000000000" pitchFamily="65" charset="-120"/>
              </a:rPr>
              <a:t>(</a:t>
            </a:r>
            <a:r>
              <a:rPr lang="zh-TW" altLang="zh-TW" sz="3400" dirty="0">
                <a:latin typeface="Times New Roman" panose="02020603050405020304" pitchFamily="18" charset="0"/>
                <a:ea typeface="標楷體" panose="03000509000000000000" pitchFamily="65" charset="-120"/>
              </a:rPr>
              <a:t>圖</a:t>
            </a:r>
            <a:r>
              <a:rPr lang="zh-TW" altLang="en-US" sz="3400" dirty="0">
                <a:latin typeface="Times New Roman" panose="02020603050405020304" pitchFamily="18" charset="0"/>
                <a:ea typeface="標楷體" panose="03000509000000000000" pitchFamily="65" charset="-120"/>
              </a:rPr>
              <a:t>三</a:t>
            </a:r>
            <a:r>
              <a:rPr lang="en-US" altLang="zh-TW" sz="3400" dirty="0">
                <a:latin typeface="Times New Roman" panose="02020603050405020304" pitchFamily="18" charset="0"/>
                <a:ea typeface="標楷體" panose="03000509000000000000" pitchFamily="65" charset="-120"/>
              </a:rPr>
              <a:t>)</a:t>
            </a:r>
            <a:r>
              <a:rPr lang="zh-TW" altLang="zh-TW" sz="3400" dirty="0">
                <a:latin typeface="Times New Roman" panose="02020603050405020304" pitchFamily="18" charset="0"/>
                <a:ea typeface="標楷體" panose="03000509000000000000" pitchFamily="65" charset="-120"/>
              </a:rPr>
              <a:t>。 </a:t>
            </a:r>
            <a:endParaRPr lang="zh-TW" altLang="en-US" sz="3400" dirty="0">
              <a:latin typeface="Times New Roman" panose="02020603050405020304" pitchFamily="18" charset="0"/>
              <a:ea typeface="標楷體" panose="03000509000000000000" pitchFamily="65" charset="-120"/>
            </a:endParaRPr>
          </a:p>
        </p:txBody>
      </p:sp>
      <p:sp>
        <p:nvSpPr>
          <p:cNvPr id="63" name="矩形 62">
            <a:extLst>
              <a:ext uri="{FF2B5EF4-FFF2-40B4-BE49-F238E27FC236}">
                <a16:creationId xmlns:a16="http://schemas.microsoft.com/office/drawing/2014/main" id="{4B7E773C-AAEA-734D-94A4-56A0F84A8E8E}"/>
              </a:ext>
            </a:extLst>
          </p:cNvPr>
          <p:cNvSpPr/>
          <p:nvPr/>
        </p:nvSpPr>
        <p:spPr>
          <a:xfrm>
            <a:off x="14908672" y="35573835"/>
            <a:ext cx="12484645" cy="3277820"/>
          </a:xfrm>
          <a:prstGeom prst="rect">
            <a:avLst/>
          </a:prstGeom>
        </p:spPr>
        <p:txBody>
          <a:bodyPr wrap="square">
            <a:spAutoFit/>
          </a:bodyPr>
          <a:lstStyle/>
          <a:p>
            <a:pPr indent="57150" algn="just">
              <a:spcAft>
                <a:spcPts val="600"/>
              </a:spcAft>
            </a:pP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六、結論</a:t>
            </a:r>
            <a:endParaRPr lang="en-US" altLang="zh-TW" sz="3200" b="1" dirty="0">
              <a:latin typeface="Times New Roman" panose="02020603050405020304" pitchFamily="18" charset="0"/>
              <a:ea typeface="標楷體" panose="03000509000000000000" pitchFamily="65" charset="-120"/>
              <a:cs typeface="Times New Roman" panose="02020603050405020304" pitchFamily="18" charset="0"/>
            </a:endParaRPr>
          </a:p>
          <a:p>
            <a:pPr lvl="0" indent="893763" algn="just">
              <a:spcAft>
                <a:spcPts val="600"/>
              </a:spcAft>
            </a:pPr>
            <a:r>
              <a:rPr lang="zh-TW" altLang="zh-TW" sz="3400" dirty="0">
                <a:latin typeface="Times New Roman" panose="02020603050405020304" pitchFamily="18" charset="0"/>
                <a:ea typeface="標楷體" panose="02010601000101010101" pitchFamily="2" charset="-120"/>
              </a:rPr>
              <a:t>綜合調查結果顯示，港口溪棲地尚屬完整，水生生物種類豐富，目前並無發現明顯污染物進入。水生生物組成除了受感潮河段的影響外，也明顯受到乾季枯水期的影響。由於該流域中大多物種對於水質污染及工程擾動均較敏感，因此，維護溪流水質及棲地天然度為港口溪流域爾後重要的管理方向。 </a:t>
            </a:r>
          </a:p>
        </p:txBody>
      </p:sp>
      <p:sp>
        <p:nvSpPr>
          <p:cNvPr id="109" name="文字方塊 108">
            <a:extLst>
              <a:ext uri="{FF2B5EF4-FFF2-40B4-BE49-F238E27FC236}">
                <a16:creationId xmlns:a16="http://schemas.microsoft.com/office/drawing/2014/main" id="{6566666D-8622-2D40-B6B1-9FA395DD4757}"/>
              </a:ext>
            </a:extLst>
          </p:cNvPr>
          <p:cNvSpPr txBox="1"/>
          <p:nvPr/>
        </p:nvSpPr>
        <p:spPr>
          <a:xfrm>
            <a:off x="15122198" y="9816799"/>
            <a:ext cx="10091770" cy="584775"/>
          </a:xfrm>
          <a:prstGeom prst="rect">
            <a:avLst/>
          </a:prstGeom>
          <a:noFill/>
        </p:spPr>
        <p:txBody>
          <a:bodyPr wrap="square" rtlCol="0">
            <a:spAutoFit/>
          </a:bodyPr>
          <a:lstStyle/>
          <a:p>
            <a:pPr algn="ct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表二</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港口溪</a:t>
            </a:r>
            <a:r>
              <a:rPr lang="zh-TW" altLang="zh-TW" sz="3200" b="1" dirty="0">
                <a:latin typeface="Times New Roman" panose="02020603050405020304" pitchFamily="18" charset="0"/>
                <a:ea typeface="標楷體" panose="02010601000101010101" pitchFamily="2" charset="-120"/>
                <a:cs typeface="Times New Roman" panose="02020603050405020304" pitchFamily="18" charset="0"/>
              </a:rPr>
              <a:t>魚類之縱向分布</a:t>
            </a:r>
            <a:r>
              <a:rPr lang="zh-TW" altLang="zh-TW" sz="3200" b="1" dirty="0"/>
              <a:t> </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10" name="圖片 109">
            <a:extLst>
              <a:ext uri="{FF2B5EF4-FFF2-40B4-BE49-F238E27FC236}">
                <a16:creationId xmlns:a16="http://schemas.microsoft.com/office/drawing/2014/main" id="{9BE81D73-C0D7-F34D-BA33-395687CD7338}"/>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50000" contrast="-2000"/>
                    </a14:imgEffect>
                  </a14:imgLayer>
                </a14:imgProps>
              </a:ext>
              <a:ext uri="{28A0092B-C50C-407E-A947-70E740481C1C}">
                <a14:useLocalDpi xmlns:a14="http://schemas.microsoft.com/office/drawing/2010/main" val="0"/>
              </a:ext>
            </a:extLst>
          </a:blip>
          <a:srcRect t="22861" b="4082"/>
          <a:stretch/>
        </p:blipFill>
        <p:spPr bwMode="auto">
          <a:xfrm flipH="1">
            <a:off x="15134006" y="39133276"/>
            <a:ext cx="6727803" cy="3276000"/>
          </a:xfrm>
          <a:prstGeom prst="rect">
            <a:avLst/>
          </a:prstGeom>
          <a:ln>
            <a:noFill/>
          </a:ln>
          <a:extLst>
            <a:ext uri="{53640926-AAD7-44D8-BBD7-CCE9431645EC}">
              <a14:shadowObscured xmlns:a14="http://schemas.microsoft.com/office/drawing/2010/main"/>
            </a:ext>
          </a:extLst>
        </p:spPr>
      </p:pic>
      <p:sp>
        <p:nvSpPr>
          <p:cNvPr id="64" name="矩形 63">
            <a:extLst>
              <a:ext uri="{FF2B5EF4-FFF2-40B4-BE49-F238E27FC236}">
                <a16:creationId xmlns:a16="http://schemas.microsoft.com/office/drawing/2014/main" id="{7A856664-1DA2-BE4C-AA72-85759027C2F7}"/>
              </a:ext>
            </a:extLst>
          </p:cNvPr>
          <p:cNvSpPr/>
          <p:nvPr/>
        </p:nvSpPr>
        <p:spPr>
          <a:xfrm>
            <a:off x="22056123" y="39002272"/>
            <a:ext cx="5337194" cy="3754874"/>
          </a:xfrm>
          <a:prstGeom prst="rect">
            <a:avLst/>
          </a:prstGeom>
        </p:spPr>
        <p:txBody>
          <a:bodyPr wrap="square">
            <a:spAutoFit/>
          </a:bodyPr>
          <a:lstStyle/>
          <a:p>
            <a:r>
              <a:rPr lang="zh-TW" altLang="zh-TW" sz="3400" dirty="0">
                <a:latin typeface="Times New Roman" panose="02020603050405020304" pitchFamily="18" charset="0"/>
                <a:ea typeface="標楷體" panose="02010601000101010101" pitchFamily="2" charset="-120"/>
              </a:rPr>
              <a:t>調查時港口溪中游段發現粗鋤蛇鰻屬</a:t>
            </a:r>
            <a:r>
              <a:rPr lang="en-US" altLang="zh-TW" sz="3400" dirty="0">
                <a:latin typeface="Times New Roman" panose="02020603050405020304" pitchFamily="18" charset="0"/>
                <a:ea typeface="標楷體" panose="02010601000101010101" pitchFamily="2" charset="-120"/>
              </a:rPr>
              <a:t>(</a:t>
            </a:r>
            <a:r>
              <a:rPr lang="en-US" altLang="zh-TW" sz="3400" i="1" dirty="0" err="1">
                <a:latin typeface="Times New Roman" panose="02020603050405020304" pitchFamily="18" charset="0"/>
                <a:ea typeface="標楷體" panose="02010601000101010101" pitchFamily="2" charset="-120"/>
              </a:rPr>
              <a:t>Lamnostoma</a:t>
            </a:r>
            <a:r>
              <a:rPr lang="en-US" altLang="zh-TW" sz="3400" dirty="0">
                <a:latin typeface="Times New Roman" panose="02020603050405020304" pitchFamily="18" charset="0"/>
                <a:ea typeface="標楷體" panose="02010601000101010101" pitchFamily="2" charset="-120"/>
              </a:rPr>
              <a:t>)</a:t>
            </a:r>
            <a:r>
              <a:rPr lang="zh-TW" altLang="zh-TW" sz="3400" dirty="0">
                <a:latin typeface="Times New Roman" panose="02020603050405020304" pitchFamily="18" charset="0"/>
                <a:ea typeface="標楷體" panose="02010601000101010101" pitchFamily="2" charset="-120"/>
              </a:rPr>
              <a:t>的新種，該物種後續將由海洋大學水產養殖學系邱詠傑及陳鴻鳴教授與海洋生物研究所邵廣昭講座教授鑑定後進行命名。</a:t>
            </a:r>
            <a:endParaRPr lang="zh-TW" altLang="en-US" sz="3400" dirty="0"/>
          </a:p>
        </p:txBody>
      </p:sp>
      <p:sp>
        <p:nvSpPr>
          <p:cNvPr id="112" name="文字方塊 111">
            <a:extLst>
              <a:ext uri="{FF2B5EF4-FFF2-40B4-BE49-F238E27FC236}">
                <a16:creationId xmlns:a16="http://schemas.microsoft.com/office/drawing/2014/main" id="{1CC69FE6-068B-6C4F-BF9C-17882A0111CC}"/>
              </a:ext>
            </a:extLst>
          </p:cNvPr>
          <p:cNvSpPr txBox="1"/>
          <p:nvPr/>
        </p:nvSpPr>
        <p:spPr>
          <a:xfrm>
            <a:off x="15730879" y="34968404"/>
            <a:ext cx="10091770" cy="584775"/>
          </a:xfrm>
          <a:prstGeom prst="rect">
            <a:avLst/>
          </a:prstGeom>
          <a:noFill/>
        </p:spPr>
        <p:txBody>
          <a:bodyPr wrap="square" rtlCol="0">
            <a:spAutoFit/>
          </a:bodyPr>
          <a:lstStyle/>
          <a:p>
            <a:pPr algn="ct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圖三</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3200" b="1" dirty="0">
                <a:latin typeface="Times New Roman" panose="02020603050405020304" pitchFamily="18" charset="0"/>
                <a:ea typeface="標楷體" panose="02010601000101010101" pitchFamily="2" charset="-120"/>
                <a:cs typeface="Times New Roman" panose="02020603050405020304" pitchFamily="18" charset="0"/>
              </a:rPr>
              <a:t>底棲性魚類及游泳性魚類比例圖  </a:t>
            </a:r>
            <a:endParaRPr lang="zh-TW" altLang="en-US" sz="3200" b="1" dirty="0">
              <a:latin typeface="Times New Roman" panose="02020603050405020304" pitchFamily="18" charset="0"/>
              <a:ea typeface="標楷體" panose="02010601000101010101" pitchFamily="2" charset="-120"/>
              <a:cs typeface="Times New Roman" panose="02020603050405020304" pitchFamily="18" charset="0"/>
            </a:endParaRPr>
          </a:p>
        </p:txBody>
      </p:sp>
      <p:pic>
        <p:nvPicPr>
          <p:cNvPr id="113" name="Picture 3" descr="C:\DOCUME~1\chna\LOCALS~1\Temp\Rar$DR04.906\logo\嘉藥-污染生物學實驗室 [白底黑字].jpg">
            <a:extLst>
              <a:ext uri="{FF2B5EF4-FFF2-40B4-BE49-F238E27FC236}">
                <a16:creationId xmlns:a16="http://schemas.microsoft.com/office/drawing/2014/main" id="{5D055F5B-2608-434B-99D4-2BA1848141CA}"/>
              </a:ext>
            </a:extLst>
          </p:cNvPr>
          <p:cNvPicPr>
            <a:picLocks noChangeAspect="1" noChangeArrowheads="1"/>
          </p:cNvPicPr>
          <p:nvPr/>
        </p:nvPicPr>
        <p:blipFill>
          <a:blip r:embed="rId10" cstate="print"/>
          <a:srcRect l="16707" t="15512" r="66354" b="74384"/>
          <a:stretch>
            <a:fillRect/>
          </a:stretch>
        </p:blipFill>
        <p:spPr bwMode="auto">
          <a:xfrm>
            <a:off x="26280267" y="1253085"/>
            <a:ext cx="1779925" cy="1458630"/>
          </a:xfrm>
          <a:prstGeom prst="rect">
            <a:avLst/>
          </a:prstGeom>
          <a:noFill/>
          <a:ln w="9525">
            <a:noFill/>
            <a:miter lim="800000"/>
            <a:headEnd/>
            <a:tailEnd/>
          </a:ln>
        </p:spPr>
      </p:pic>
      <p:pic>
        <p:nvPicPr>
          <p:cNvPr id="114" name="Picture 5">
            <a:extLst>
              <a:ext uri="{FF2B5EF4-FFF2-40B4-BE49-F238E27FC236}">
                <a16:creationId xmlns:a16="http://schemas.microsoft.com/office/drawing/2014/main" id="{1CE83187-0DF7-8A45-B8E8-44D077C698CF}"/>
              </a:ext>
            </a:extLst>
          </p:cNvPr>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5164706" y="2946085"/>
            <a:ext cx="3588587" cy="1922004"/>
          </a:xfrm>
          <a:prstGeom prst="rect">
            <a:avLst/>
          </a:prstGeom>
          <a:noFill/>
          <a:ln w="9525">
            <a:noFill/>
            <a:miter lim="800000"/>
            <a:headEnd/>
            <a:tailEnd/>
          </a:ln>
        </p:spPr>
      </p:pic>
    </p:spTree>
    <p:extLst>
      <p:ext uri="{BB962C8B-B14F-4D97-AF65-F5344CB8AC3E}">
        <p14:creationId xmlns:p14="http://schemas.microsoft.com/office/powerpoint/2010/main" val="165153914"/>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訂 1">
      <a:majorFont>
        <a:latin typeface="Times New Roman"/>
        <a:ea typeface="標楷體"/>
        <a:cs typeface=""/>
      </a:majorFont>
      <a:minorFont>
        <a:latin typeface="Times New Roman"/>
        <a:ea typeface="標楷體"/>
        <a:cs typeface=""/>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324</TotalTime>
  <Words>2858</Words>
  <Application>Microsoft Office PowerPoint</Application>
  <PresentationFormat>自訂</PresentationFormat>
  <Paragraphs>1064</Paragraphs>
  <Slides>1</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vt:i4>
      </vt:variant>
    </vt:vector>
  </HeadingPairs>
  <TitlesOfParts>
    <vt:vector size="11" baseType="lpstr">
      <vt:lpstr>Kaiti TC</vt:lpstr>
      <vt:lpstr>微軟正黑體</vt:lpstr>
      <vt:lpstr>標楷體</vt:lpstr>
      <vt:lpstr>Arial</vt:lpstr>
      <vt:lpstr>Calibri</vt:lpstr>
      <vt:lpstr>Segoe UI Symbol</vt:lpstr>
      <vt:lpstr>Times New Roman</vt:lpstr>
      <vt:lpstr>Wingdings</vt:lpstr>
      <vt:lpstr>Wingdings 2</vt:lpstr>
      <vt:lpstr>Office 佈景主題</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adm</dc:creator>
  <cp:lastModifiedBy>DAJI HUANG</cp:lastModifiedBy>
  <cp:revision>32</cp:revision>
  <dcterms:created xsi:type="dcterms:W3CDTF">2020-12-03T10:32:59Z</dcterms:created>
  <dcterms:modified xsi:type="dcterms:W3CDTF">2020-12-04T01:00:06Z</dcterms:modified>
</cp:coreProperties>
</file>