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21386800" cy="30279975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66FF33"/>
    <a:srgbClr val="66CCFF"/>
    <a:srgbClr val="99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7674" autoAdjust="0"/>
  </p:normalViewPr>
  <p:slideViewPr>
    <p:cSldViewPr>
      <p:cViewPr>
        <p:scale>
          <a:sx n="60" d="100"/>
          <a:sy n="60" d="100"/>
        </p:scale>
        <p:origin x="-732" y="5616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FC707-B4B1-498A-80A5-0232C3EDCA4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04990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9894F-8E19-4E3A-B47D-760F3BD6A20A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58969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0D69B-E4C8-4BB4-A593-744B27BD8D8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7169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D4A9E-44CC-4A61-87B5-6CD3866DE0D6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15944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0857D-1463-488A-A822-5FA92AD78D4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8467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EEC6F-1238-4C4B-B1F4-14E88788B76F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3032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68AE6-F48F-4652-AA4D-45C7DF3A5F38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5784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C7509-96CC-4958-8A9E-982A21196885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84598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AF0EF-52F8-4356-8037-D5E48B71A576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72490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7917-D5AB-44E4-9E3D-E81AE7E6461C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01796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C9343-27EE-4CDD-83B3-E9C1D7648512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69546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  <a:endParaRPr lang="fr-CA" altLang="zh-TW" smtClean="0"/>
          </a:p>
        </p:txBody>
      </p:sp>
      <p:sp>
        <p:nvSpPr>
          <p:cNvPr id="788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  <a:endParaRPr lang="fr-CA" altLang="zh-TW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069975" y="28065413"/>
            <a:ext cx="4989513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defTabSz="2952750">
              <a:defRPr sz="3900">
                <a:solidFill>
                  <a:srgbClr val="898989"/>
                </a:solidFill>
                <a:latin typeface="+mn-lt"/>
              </a:defRPr>
            </a:lvl1pPr>
          </a:lstStyle>
          <a:p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7307263" y="28065413"/>
            <a:ext cx="6772275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ctr" defTabSz="2952750">
              <a:defRPr sz="3900">
                <a:solidFill>
                  <a:srgbClr val="898989"/>
                </a:solidFill>
                <a:latin typeface="+mn-lt"/>
              </a:defRPr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defTabSz="2952750">
              <a:defRPr sz="3900">
                <a:solidFill>
                  <a:srgbClr val="898989"/>
                </a:solidFill>
                <a:latin typeface="+mn-lt"/>
              </a:defRPr>
            </a:lvl1pPr>
          </a:lstStyle>
          <a:p>
            <a:fld id="{23173B0B-F30E-4B15-99ED-0EF4264DEE74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2750" rtl="0" fontAlgn="base">
        <a:spcBef>
          <a:spcPct val="20000"/>
        </a:spcBef>
        <a:spcAft>
          <a:spcPct val="0"/>
        </a:spcAft>
        <a:buFont typeface="Arial" charset="0"/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fontAlgn="base">
        <a:spcBef>
          <a:spcPct val="20000"/>
        </a:spcBef>
        <a:spcAft>
          <a:spcPct val="0"/>
        </a:spcAft>
        <a:buFont typeface="Arial" charset="0"/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Font typeface="Arial" charset="0"/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87438" y="974725"/>
            <a:ext cx="193595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26" tIns="34508" rIns="69026" bIns="34508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34290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69215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03505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37953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18367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2939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27511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2083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endParaRPr lang="zh-TW" altLang="zh-TW" sz="1900"/>
          </a:p>
        </p:txBody>
      </p:sp>
      <p:sp>
        <p:nvSpPr>
          <p:cNvPr id="3791" name="Text Box 1743"/>
          <p:cNvSpPr txBox="1">
            <a:spLocks noChangeArrowheads="1"/>
          </p:cNvSpPr>
          <p:nvPr/>
        </p:nvSpPr>
        <p:spPr bwMode="auto">
          <a:xfrm>
            <a:off x="5989638" y="11201400"/>
            <a:ext cx="43926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26" tIns="34508" rIns="69026" bIns="34508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34290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69215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03505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37953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18367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2939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27511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2083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50000"/>
              </a:spcBef>
            </a:pPr>
            <a:endParaRPr lang="zh-TW" altLang="zh-TW" sz="1900"/>
          </a:p>
        </p:txBody>
      </p:sp>
      <p:sp>
        <p:nvSpPr>
          <p:cNvPr id="3832" name="Text Box 1784"/>
          <p:cNvSpPr txBox="1">
            <a:spLocks noChangeArrowheads="1"/>
          </p:cNvSpPr>
          <p:nvPr/>
        </p:nvSpPr>
        <p:spPr bwMode="auto">
          <a:xfrm>
            <a:off x="0" y="234331"/>
            <a:ext cx="21386800" cy="249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26" tIns="34508" rIns="69026" bIns="34508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34290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69215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035050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37953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18367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2939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27511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20833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/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墾丁國家公園海域水質監測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6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50000"/>
              </a:spcBef>
            </a:pPr>
            <a:endParaRPr lang="en-US" altLang="zh-TW" sz="23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50000"/>
              </a:spcBef>
            </a:pPr>
            <a:r>
              <a:rPr lang="zh-TW" altLang="en-US" sz="2300" b="1" dirty="0" smtClean="0">
                <a:latin typeface="標楷體" pitchFamily="65" charset="-120"/>
                <a:ea typeface="標楷體" pitchFamily="65" charset="-120"/>
              </a:rPr>
              <a:t>孟培傑</a:t>
            </a:r>
            <a:r>
              <a:rPr lang="en-US" altLang="zh-TW" sz="2300" b="1" baseline="30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300" b="1" baseline="30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300" b="1" baseline="30000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en-US" altLang="zh-TW" sz="2300" b="1" baseline="30000" dirty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50000"/>
              </a:spcBef>
            </a:pPr>
            <a:r>
              <a:rPr lang="zh-TW" altLang="en-US" sz="19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900" b="1" baseline="30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900" b="1" dirty="0" smtClean="0">
                <a:latin typeface="標楷體" pitchFamily="65" charset="-120"/>
                <a:ea typeface="標楷體" pitchFamily="65" charset="-120"/>
              </a:rPr>
              <a:t>國立</a:t>
            </a:r>
            <a:r>
              <a:rPr lang="zh-TW" altLang="en-US" sz="1900" b="1" dirty="0">
                <a:latin typeface="標楷體" pitchFamily="65" charset="-120"/>
                <a:ea typeface="標楷體" pitchFamily="65" charset="-120"/>
              </a:rPr>
              <a:t>海洋生物博物館 </a:t>
            </a:r>
            <a:r>
              <a:rPr lang="zh-TW" altLang="en-US" sz="19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900" b="1" baseline="300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900" b="1" dirty="0" smtClean="0">
                <a:latin typeface="標楷體" pitchFamily="65" charset="-120"/>
                <a:ea typeface="標楷體" pitchFamily="65" charset="-120"/>
              </a:rPr>
              <a:t>國立東</a:t>
            </a:r>
            <a:r>
              <a:rPr lang="zh-TW" altLang="en-US" sz="1900" b="1" dirty="0">
                <a:latin typeface="標楷體" pitchFamily="65" charset="-120"/>
                <a:ea typeface="標楷體" pitchFamily="65" charset="-120"/>
              </a:rPr>
              <a:t>華大學</a:t>
            </a:r>
            <a:r>
              <a:rPr lang="zh-TW" altLang="en-US" sz="1900" b="1" dirty="0" smtClean="0">
                <a:latin typeface="標楷體" pitchFamily="65" charset="-120"/>
                <a:ea typeface="標楷體" pitchFamily="65" charset="-120"/>
              </a:rPr>
              <a:t>海洋生物研究所</a:t>
            </a:r>
            <a:r>
              <a:rPr lang="zh-TW" altLang="en-US" sz="19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34" name="Text Box 1786"/>
          <p:cNvSpPr txBox="1">
            <a:spLocks noChangeArrowheads="1"/>
          </p:cNvSpPr>
          <p:nvPr/>
        </p:nvSpPr>
        <p:spPr bwMode="auto">
          <a:xfrm>
            <a:off x="1489075" y="6477000"/>
            <a:ext cx="49831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1" tIns="45699" rIns="91401" bIns="45699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4556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9128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3731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8303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2875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7447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2019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6591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50000"/>
              </a:spcBef>
            </a:pPr>
            <a:endParaRPr lang="zh-TW" altLang="zh-TW" sz="1900"/>
          </a:p>
        </p:txBody>
      </p:sp>
      <p:sp>
        <p:nvSpPr>
          <p:cNvPr id="3835" name="Text Box 1787"/>
          <p:cNvSpPr txBox="1">
            <a:spLocks noChangeArrowheads="1"/>
          </p:cNvSpPr>
          <p:nvPr/>
        </p:nvSpPr>
        <p:spPr bwMode="auto">
          <a:xfrm>
            <a:off x="612280" y="2826619"/>
            <a:ext cx="20162240" cy="895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1" tIns="45699" rIns="91401" bIns="45699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4556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9128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3731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8303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2875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7447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2019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6591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摘  要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計畫之目的係監測墾丁海域水質環境，監測項目包含水溫、鹽度、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酸鹼值、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溶氧、濁度、水中懸浮固體、生化需氧量、氨氮、硝酸鹽、亞硝酸鹽、磷酸鹽、矽酸鹽、葉綠素甲、大腸桿菌群等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dirty="0" smtClean="0">
                <a:ea typeface="標楷體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年度海域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測站水質參數之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相關性矩陣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表顯示，鹽度與營養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鹽的負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相關；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生化需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氧量與濁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度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懸浮固體的正相關及營養鹽的正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相關；表示海域測站鹽度受淡水輸入的影響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降雨、陸上逕流與排放溝渠等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，導致海域沿岸營養鹽與耗氧性物質的增加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。墾丁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國家公園內主要河川之污染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程度，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分別介於未受污染至中度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污染，污染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積分主要為生化需氧量及懸浮固體量。由溶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氧量與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氨氮、生化需氧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量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；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氨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氮與生化需氧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量的關係圖，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說明溪流及排放溝渠測站受氣候雨量及耗氧性物質排放的影響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dirty="0" smtClean="0">
                <a:ea typeface="標楷體" pitchFamily="65" charset="-120"/>
                <a:cs typeface="Times New Roman" panose="02020603050405020304" pitchFamily="18" charset="0"/>
              </a:rPr>
              <a:t>pH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值與溶氧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飽和度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的關係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圖顯示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生物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之呼吸作用與光合作用，對水體之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pH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值具相當之影響力。另外，計畫期間根據墾丁國家公園管理處統計資料顯示，各遊憩區遊客加總人數約為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25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萬人次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(2018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11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增加至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45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萬人次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(2019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3200" smtClean="0">
                <a:ea typeface="標楷體" pitchFamily="65" charset="-120"/>
                <a:cs typeface="Times New Roman" panose="02020603050405020304" pitchFamily="18" charset="0"/>
              </a:rPr>
              <a:t>月。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綜合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上述，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推測石牛溪、墾丁大排與凱撒小排測站之水質變化，可能與降雨及遊憩人數有關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。由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夏季與雨季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歷年資料之主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成份分析表顯示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，其鹽度與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營養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鹽的相關性等，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說明自然氣候降雨影響海域鹽度，降雨造成表面逕流，導致近岸海域水質中的陸源營養鹽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硝酸鹽、矽酸鹽、磷酸鹽與氨氮等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增加。反觀在非雨季及其他季節，顯示墾丁海域仍屬於環保署公告之甲類海域水質標準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。最後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嘗試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以集群分析將海域測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站分為</a:t>
            </a:r>
            <a:r>
              <a:rPr lang="en-US" altLang="zh-TW" sz="3200" dirty="0" smtClean="0">
                <a:latin typeface="標楷體"/>
                <a:ea typeface="標楷體"/>
                <a:cs typeface="Times New Roman" panose="02020603050405020304" pitchFamily="18" charset="0"/>
              </a:rPr>
              <a:t>: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第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一群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(Weak)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為鹽度高、營養鹽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低；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第二群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(Strong)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為鹽度低、營養鹽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高；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第三群</a:t>
            </a:r>
            <a:r>
              <a:rPr lang="en-US" altLang="zh-TW" sz="3200" dirty="0">
                <a:ea typeface="標楷體" pitchFamily="65" charset="-120"/>
                <a:cs typeface="Times New Roman" panose="02020603050405020304" pitchFamily="18" charset="0"/>
              </a:rPr>
              <a:t>(Medium)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介於兩者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之間。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此結果可瞭解廢水排放對墾丁海域生態之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影響，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使相關決策者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瞭解墾丁海域生態系之運作及制定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相關政策與環境規劃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，以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達永續發展的最終目標</a:t>
            </a:r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2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ea typeface="標楷體" pitchFamily="65" charset="-120"/>
                <a:cs typeface="Times New Roman" panose="02020603050405020304" pitchFamily="18" charset="0"/>
              </a:rPr>
              <a:t>關鍵</a:t>
            </a:r>
            <a:r>
              <a:rPr lang="zh-TW" altLang="en-US" sz="3200" dirty="0">
                <a:ea typeface="標楷體" pitchFamily="65" charset="-120"/>
                <a:cs typeface="Times New Roman" panose="02020603050405020304" pitchFamily="18" charset="0"/>
              </a:rPr>
              <a:t>詞：墾丁國家公園、營養鹽、河川污染指數</a:t>
            </a:r>
          </a:p>
        </p:txBody>
      </p:sp>
      <p:sp>
        <p:nvSpPr>
          <p:cNvPr id="3842" name="Rectangle 1794"/>
          <p:cNvSpPr>
            <a:spLocks noChangeArrowheads="1"/>
          </p:cNvSpPr>
          <p:nvPr/>
        </p:nvSpPr>
        <p:spPr bwMode="auto">
          <a:xfrm>
            <a:off x="0" y="12539663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843" name="Text Box 1795"/>
          <p:cNvSpPr txBox="1">
            <a:spLocks noChangeArrowheads="1"/>
          </p:cNvSpPr>
          <p:nvPr/>
        </p:nvSpPr>
        <p:spPr bwMode="auto">
          <a:xfrm>
            <a:off x="612279" y="16468112"/>
            <a:ext cx="5377359" cy="4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1" tIns="45699" rIns="91401" bIns="45699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4556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9128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3731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8303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2875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7447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2019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6591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TW" altLang="en-US" sz="2000" b="1" dirty="0" smtClean="0">
                <a:latin typeface="新細明體" charset="-120"/>
              </a:rPr>
              <a:t>圖</a:t>
            </a:r>
            <a:r>
              <a:rPr lang="en-US" altLang="zh-TW" sz="2000" b="1" dirty="0" smtClean="0">
                <a:latin typeface="新細明體" charset="-120"/>
              </a:rPr>
              <a:t>1</a:t>
            </a:r>
            <a:r>
              <a:rPr lang="zh-TW" altLang="en-US" sz="2000" b="1" dirty="0" smtClean="0">
                <a:latin typeface="新細明體" charset="-120"/>
              </a:rPr>
              <a:t> </a:t>
            </a:r>
            <a:r>
              <a:rPr lang="en-US" altLang="zh-TW" sz="2000" b="1" dirty="0" smtClean="0">
                <a:latin typeface="新細明體" charset="-120"/>
              </a:rPr>
              <a:t> </a:t>
            </a:r>
            <a:r>
              <a:rPr lang="zh-TW" altLang="en-US" sz="2000" b="1" dirty="0">
                <a:latin typeface="新細明體" charset="-120"/>
              </a:rPr>
              <a:t>墾丁國家公園附近海域測</a:t>
            </a:r>
            <a:r>
              <a:rPr lang="zh-TW" altLang="en-US" sz="2000" b="1" dirty="0" smtClean="0">
                <a:latin typeface="新細明體" charset="-120"/>
              </a:rPr>
              <a:t>站</a:t>
            </a:r>
            <a:r>
              <a:rPr lang="en-US" altLang="zh-TW" sz="2000" b="1" dirty="0" smtClean="0">
                <a:latin typeface="新細明體" charset="-120"/>
              </a:rPr>
              <a:t>(TWD67)</a:t>
            </a:r>
            <a:endParaRPr lang="zh-TW" altLang="en-US" sz="2000" b="1" dirty="0">
              <a:latin typeface="新細明體" charset="-120"/>
            </a:endParaRPr>
          </a:p>
        </p:txBody>
      </p:sp>
      <p:sp>
        <p:nvSpPr>
          <p:cNvPr id="8727" name="Rectangle 2583"/>
          <p:cNvSpPr>
            <a:spLocks noChangeArrowheads="1"/>
          </p:cNvSpPr>
          <p:nvPr/>
        </p:nvSpPr>
        <p:spPr bwMode="auto">
          <a:xfrm>
            <a:off x="0" y="13288963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8362" name="Rectangle 6858"/>
          <p:cNvSpPr>
            <a:spLocks noChangeArrowheads="1"/>
          </p:cNvSpPr>
          <p:nvPr/>
        </p:nvSpPr>
        <p:spPr bwMode="auto">
          <a:xfrm>
            <a:off x="0" y="1404620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2" rIns="91427" bIns="45712" anchor="ctr">
            <a:spAutoFit/>
          </a:bodyPr>
          <a:lstStyle/>
          <a:p>
            <a:endParaRPr lang="zh-TW" altLang="en-US"/>
          </a:p>
        </p:txBody>
      </p:sp>
      <p:sp>
        <p:nvSpPr>
          <p:cNvPr id="28364" name="Rectangle 6860"/>
          <p:cNvSpPr>
            <a:spLocks noChangeArrowheads="1"/>
          </p:cNvSpPr>
          <p:nvPr/>
        </p:nvSpPr>
        <p:spPr bwMode="auto">
          <a:xfrm>
            <a:off x="0" y="1404620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2" rIns="91427" bIns="45712" anchor="ctr">
            <a:spAutoFit/>
          </a:bodyPr>
          <a:lstStyle/>
          <a:p>
            <a:endParaRPr lang="zh-TW" altLang="en-US"/>
          </a:p>
        </p:txBody>
      </p:sp>
      <p:sp>
        <p:nvSpPr>
          <p:cNvPr id="28366" name="Rectangle 6862"/>
          <p:cNvSpPr>
            <a:spLocks noChangeArrowheads="1"/>
          </p:cNvSpPr>
          <p:nvPr/>
        </p:nvSpPr>
        <p:spPr bwMode="auto">
          <a:xfrm>
            <a:off x="0" y="14019213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2" rIns="91427" bIns="45712" anchor="ctr">
            <a:spAutoFit/>
          </a:bodyPr>
          <a:lstStyle/>
          <a:p>
            <a:endParaRPr lang="zh-TW" altLang="en-US"/>
          </a:p>
        </p:txBody>
      </p:sp>
      <p:sp>
        <p:nvSpPr>
          <p:cNvPr id="28368" name="Rectangle 6864"/>
          <p:cNvSpPr>
            <a:spLocks noChangeArrowheads="1"/>
          </p:cNvSpPr>
          <p:nvPr/>
        </p:nvSpPr>
        <p:spPr bwMode="auto">
          <a:xfrm>
            <a:off x="0" y="14130338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2" rIns="91427" bIns="45712" anchor="ctr">
            <a:spAutoFit/>
          </a:bodyPr>
          <a:lstStyle/>
          <a:p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10685746" y="11827619"/>
            <a:ext cx="100679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b="1" dirty="0" smtClean="0"/>
              <a:t>表</a:t>
            </a:r>
            <a:r>
              <a:rPr lang="en-US" altLang="zh-TW" sz="2000" b="1" dirty="0" smtClean="0"/>
              <a:t>1 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zh-TW" altLang="zh-TW" sz="2000" b="1" dirty="0" smtClean="0"/>
              <a:t>年度</a:t>
            </a:r>
            <a:r>
              <a:rPr lang="zh-TW" altLang="zh-TW" sz="2000" b="1" dirty="0"/>
              <a:t>海域測站水質參數之</a:t>
            </a:r>
            <a:r>
              <a:rPr lang="zh-TW" altLang="zh-TW" sz="2000" b="1" dirty="0" smtClean="0"/>
              <a:t>相關性矩陣表</a:t>
            </a:r>
            <a:endParaRPr lang="zh-TW" altLang="en-US" sz="2000" b="1" dirty="0"/>
          </a:p>
        </p:txBody>
      </p:sp>
      <p:pic>
        <p:nvPicPr>
          <p:cNvPr id="60356" name="Picture 183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59" y="12175789"/>
            <a:ext cx="4684650" cy="43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357" name="Picture 183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08" y="12362855"/>
            <a:ext cx="5322887" cy="443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29599"/>
              </p:ext>
            </p:extLst>
          </p:nvPr>
        </p:nvGraphicFramePr>
        <p:xfrm>
          <a:off x="6748339" y="18020305"/>
          <a:ext cx="5409761" cy="2160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2326"/>
                <a:gridCol w="1258559"/>
                <a:gridCol w="1001590"/>
                <a:gridCol w="969287"/>
                <a:gridCol w="1077999"/>
              </a:tblGrid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項目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未受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稍受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污染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輕受污染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中度污染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嚴重污染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溶氧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＞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6.5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4.6 ~ 6.5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2.0 ~ 4.5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＜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生化需氧量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＜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3.0 ~ 4.9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5.0 ~ 15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＞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15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懸浮固體物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＜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 ~ 49.9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50 ~ 100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＞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100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氨氮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＜</a:t>
                      </a:r>
                      <a:r>
                        <a:rPr lang="en-US" sz="1400" kern="10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0.50</a:t>
                      </a:r>
                      <a:endParaRPr lang="zh-TW" sz="14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0.50 ~ 0.99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1.0 ~ 3.0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＞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點數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</a:t>
                      </a:r>
                      <a:endParaRPr lang="zh-TW" sz="14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6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污染積分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＜</a:t>
                      </a:r>
                      <a:r>
                        <a:rPr lang="en-US" sz="1400" kern="10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2.0</a:t>
                      </a:r>
                      <a:endParaRPr lang="zh-TW" sz="14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2.0 ~ 3.0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3.1 ~ 6.0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＞</a:t>
                      </a:r>
                      <a:r>
                        <a:rPr lang="en-US" sz="1400" kern="100" dirty="0"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6.0</a:t>
                      </a:r>
                      <a:endParaRPr lang="zh-TW" sz="14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/>
                      </a:endParaRPr>
                    </a:p>
                  </a:txBody>
                  <a:tcPr marL="17780" marR="17780" marT="0" marB="0" anchor="b"/>
                </a:tc>
              </a:tr>
            </a:tbl>
          </a:graphicData>
        </a:graphic>
      </p:graphicFrame>
      <p:sp>
        <p:nvSpPr>
          <p:cNvPr id="71" name="矩形 70"/>
          <p:cNvSpPr/>
          <p:nvPr/>
        </p:nvSpPr>
        <p:spPr>
          <a:xfrm>
            <a:off x="6816485" y="17476181"/>
            <a:ext cx="5399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b="1" dirty="0" smtClean="0"/>
              <a:t>表</a:t>
            </a:r>
            <a:r>
              <a:rPr lang="en-US" altLang="zh-TW" sz="2000" b="1" dirty="0" smtClean="0"/>
              <a:t>2</a:t>
            </a:r>
            <a:r>
              <a:rPr lang="zh-TW" altLang="en-US" sz="2000" b="1" dirty="0" smtClean="0"/>
              <a:t>  河川</a:t>
            </a:r>
            <a:r>
              <a:rPr lang="zh-TW" altLang="en-US" sz="2000" b="1" dirty="0"/>
              <a:t>水質污染程度分類表</a:t>
            </a:r>
          </a:p>
        </p:txBody>
      </p:sp>
      <p:sp>
        <p:nvSpPr>
          <p:cNvPr id="89" name="矩形 88"/>
          <p:cNvSpPr/>
          <p:nvPr/>
        </p:nvSpPr>
        <p:spPr>
          <a:xfrm>
            <a:off x="12616627" y="19780437"/>
            <a:ext cx="3549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/>
              <a:t>圖</a:t>
            </a:r>
            <a:r>
              <a:rPr lang="en-US" altLang="zh-TW" sz="2000" b="1" dirty="0" smtClean="0"/>
              <a:t>3  </a:t>
            </a:r>
            <a:r>
              <a:rPr lang="zh-TW" altLang="zh-TW" sz="2000" b="1" dirty="0" smtClean="0"/>
              <a:t>溶</a:t>
            </a:r>
            <a:r>
              <a:rPr lang="zh-TW" altLang="zh-TW" sz="2000" b="1" dirty="0"/>
              <a:t>氧量與</a:t>
            </a:r>
            <a:r>
              <a:rPr lang="en-US" altLang="zh-TW" sz="2000" b="1" dirty="0" smtClean="0"/>
              <a:t>NH</a:t>
            </a:r>
            <a:r>
              <a:rPr lang="en-US" altLang="zh-TW" sz="2000" b="1" baseline="-25000" dirty="0" smtClean="0"/>
              <a:t>3</a:t>
            </a:r>
            <a:r>
              <a:rPr lang="en-US" altLang="zh-TW" sz="2000" b="1" dirty="0" smtClean="0"/>
              <a:t>-N</a:t>
            </a:r>
            <a:r>
              <a:rPr lang="zh-TW" altLang="zh-TW" sz="2000" b="1" dirty="0"/>
              <a:t>關係</a:t>
            </a:r>
            <a:r>
              <a:rPr lang="zh-TW" altLang="zh-TW" sz="2000" b="1" dirty="0" smtClean="0"/>
              <a:t>圖</a:t>
            </a:r>
            <a:endParaRPr lang="zh-TW" altLang="en-US" sz="2000" b="1" dirty="0"/>
          </a:p>
        </p:txBody>
      </p:sp>
      <p:sp>
        <p:nvSpPr>
          <p:cNvPr id="96" name="Text Box 1795"/>
          <p:cNvSpPr txBox="1">
            <a:spLocks noChangeArrowheads="1"/>
          </p:cNvSpPr>
          <p:nvPr/>
        </p:nvSpPr>
        <p:spPr bwMode="auto">
          <a:xfrm>
            <a:off x="493730" y="19996504"/>
            <a:ext cx="6120680" cy="4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1" tIns="45699" rIns="91401" bIns="45699">
            <a:spAutoFit/>
          </a:bodyPr>
          <a:lstStyle>
            <a:lvl1pPr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4556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912813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3731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1830388" defTabSz="6921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2875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7447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2019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659188" defTabSz="6921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TW" altLang="en-US" sz="2000" b="1" dirty="0" smtClean="0">
                <a:latin typeface="新細明體" charset="-120"/>
              </a:rPr>
              <a:t>圖</a:t>
            </a:r>
            <a:r>
              <a:rPr lang="en-US" altLang="zh-TW" sz="2000" b="1" dirty="0" smtClean="0">
                <a:latin typeface="新細明體" charset="-120"/>
              </a:rPr>
              <a:t>2</a:t>
            </a:r>
            <a:r>
              <a:rPr lang="zh-TW" altLang="en-US" sz="2000" b="1" dirty="0" smtClean="0">
                <a:latin typeface="新細明體" charset="-120"/>
              </a:rPr>
              <a:t>  </a:t>
            </a:r>
            <a:r>
              <a:rPr lang="en-US" altLang="zh-TW" sz="2000" b="1" dirty="0" smtClean="0">
                <a:cs typeface="Times New Roman" panose="02020603050405020304" pitchFamily="18" charset="0"/>
              </a:rPr>
              <a:t>107</a:t>
            </a:r>
            <a:r>
              <a:rPr lang="zh-TW" altLang="en-US" sz="2000" b="1" dirty="0" smtClean="0">
                <a:cs typeface="Times New Roman" panose="02020603050405020304" pitchFamily="18" charset="0"/>
              </a:rPr>
              <a:t>年</a:t>
            </a:r>
            <a:r>
              <a:rPr lang="zh-TW" altLang="en-US" sz="2000" b="1" dirty="0" smtClean="0">
                <a:latin typeface="新細明體" charset="-120"/>
              </a:rPr>
              <a:t>度計畫</a:t>
            </a:r>
            <a:r>
              <a:rPr lang="zh-TW" altLang="en-US" sz="2000" b="1" dirty="0">
                <a:latin typeface="新細明體" charset="-120"/>
              </a:rPr>
              <a:t>所屬河川之污染程度</a:t>
            </a:r>
            <a:r>
              <a:rPr lang="zh-TW" altLang="en-US" sz="2000" b="1" dirty="0" smtClean="0">
                <a:latin typeface="新細明體" charset="-120"/>
              </a:rPr>
              <a:t>圖</a:t>
            </a:r>
            <a:endParaRPr lang="zh-TW" altLang="en-US" sz="2000" b="1" dirty="0">
              <a:latin typeface="新細明體" charset="-12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7616" y="17690879"/>
            <a:ext cx="3549381" cy="212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0064" y="17660267"/>
            <a:ext cx="3549600" cy="212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矩形 90"/>
          <p:cNvSpPr/>
          <p:nvPr/>
        </p:nvSpPr>
        <p:spPr>
          <a:xfrm>
            <a:off x="16572656" y="19780437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/>
              <a:t>圖</a:t>
            </a:r>
            <a:r>
              <a:rPr lang="en-US" altLang="zh-TW" sz="2000" b="1" dirty="0" smtClean="0"/>
              <a:t>4</a:t>
            </a:r>
            <a:r>
              <a:rPr lang="zh-TW" altLang="en-US" sz="2000" b="1" dirty="0" smtClean="0"/>
              <a:t>  </a:t>
            </a:r>
            <a:r>
              <a:rPr lang="zh-TW" altLang="zh-TW" sz="2000" b="1" dirty="0" smtClean="0"/>
              <a:t>溶</a:t>
            </a:r>
            <a:r>
              <a:rPr lang="zh-TW" altLang="zh-TW" sz="2000" b="1" dirty="0"/>
              <a:t>氧量</a:t>
            </a:r>
            <a:r>
              <a:rPr lang="zh-TW" altLang="zh-TW" sz="2000" b="1" dirty="0" smtClean="0"/>
              <a:t>與</a:t>
            </a:r>
            <a:r>
              <a:rPr lang="en-US" altLang="zh-TW" sz="2000" b="1" dirty="0" smtClean="0"/>
              <a:t>BOD</a:t>
            </a:r>
            <a:r>
              <a:rPr lang="en-US" altLang="zh-TW" sz="2000" b="1" baseline="-25000" dirty="0" smtClean="0"/>
              <a:t>5</a:t>
            </a:r>
            <a:r>
              <a:rPr lang="zh-TW" altLang="zh-TW" sz="2000" b="1" dirty="0"/>
              <a:t>關係圖</a:t>
            </a:r>
            <a:endParaRPr lang="zh-TW" altLang="en-US" sz="2000" b="1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18" y="20915867"/>
            <a:ext cx="3549600" cy="212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28" y="20900627"/>
            <a:ext cx="3549600" cy="212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144" y="20857659"/>
            <a:ext cx="3983669" cy="21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9624" y="20929667"/>
            <a:ext cx="3983669" cy="21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096" y="20857659"/>
            <a:ext cx="3983669" cy="21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矩形 62"/>
          <p:cNvSpPr/>
          <p:nvPr/>
        </p:nvSpPr>
        <p:spPr>
          <a:xfrm>
            <a:off x="1044328" y="23020797"/>
            <a:ext cx="3549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5  NH</a:t>
            </a:r>
            <a:r>
              <a:rPr lang="en-US" altLang="zh-TW" sz="2000" b="1" baseline="-25000" dirty="0" smtClean="0"/>
              <a:t>3</a:t>
            </a:r>
            <a:r>
              <a:rPr lang="en-US" altLang="zh-TW" sz="2000" b="1" dirty="0" smtClean="0"/>
              <a:t>-N</a:t>
            </a:r>
            <a:r>
              <a:rPr lang="zh-TW" altLang="en-US" sz="2000" b="1" dirty="0"/>
              <a:t>與</a:t>
            </a:r>
            <a:r>
              <a:rPr lang="en-US" altLang="zh-TW" sz="2000" b="1" dirty="0"/>
              <a:t>BOD</a:t>
            </a:r>
            <a:r>
              <a:rPr lang="en-US" altLang="zh-TW" sz="2000" b="1" baseline="-25000" dirty="0"/>
              <a:t>5</a:t>
            </a:r>
            <a:r>
              <a:rPr lang="zh-TW" altLang="en-US" sz="2000" b="1" dirty="0"/>
              <a:t>關係圖</a:t>
            </a:r>
          </a:p>
        </p:txBody>
      </p:sp>
      <p:sp>
        <p:nvSpPr>
          <p:cNvPr id="64" name="矩形 63"/>
          <p:cNvSpPr/>
          <p:nvPr/>
        </p:nvSpPr>
        <p:spPr>
          <a:xfrm>
            <a:off x="4697547" y="22948789"/>
            <a:ext cx="3549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6  </a:t>
            </a:r>
            <a:r>
              <a:rPr lang="zh-TW" altLang="zh-TW" sz="2000" b="1" dirty="0" smtClean="0"/>
              <a:t>溶</a:t>
            </a:r>
            <a:r>
              <a:rPr lang="zh-TW" altLang="zh-TW" sz="2000" b="1" dirty="0"/>
              <a:t>氧量與</a:t>
            </a:r>
            <a:r>
              <a:rPr lang="en-US" altLang="zh-TW" sz="2000" b="1" dirty="0"/>
              <a:t>pH</a:t>
            </a:r>
            <a:r>
              <a:rPr lang="zh-TW" altLang="zh-TW" sz="2000" b="1" dirty="0"/>
              <a:t>關係圖</a:t>
            </a:r>
            <a:endParaRPr lang="zh-TW" altLang="en-US" sz="2000" dirty="0"/>
          </a:p>
        </p:txBody>
      </p:sp>
      <p:sp>
        <p:nvSpPr>
          <p:cNvPr id="65" name="矩形 64"/>
          <p:cNvSpPr/>
          <p:nvPr/>
        </p:nvSpPr>
        <p:spPr>
          <a:xfrm>
            <a:off x="8317136" y="22929045"/>
            <a:ext cx="3549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7  </a:t>
            </a:r>
            <a:r>
              <a:rPr lang="zh-TW" altLang="zh-TW" sz="2000" b="1" dirty="0" smtClean="0"/>
              <a:t>採</a:t>
            </a:r>
            <a:r>
              <a:rPr lang="zh-TW" altLang="zh-TW" sz="2000" b="1" dirty="0"/>
              <a:t>樣月份累積雨量與</a:t>
            </a:r>
            <a:r>
              <a:rPr lang="en-US" altLang="zh-TW" sz="2000" b="1" dirty="0"/>
              <a:t>NH</a:t>
            </a:r>
            <a:r>
              <a:rPr lang="en-US" altLang="zh-TW" sz="2000" b="1" baseline="-25000" dirty="0"/>
              <a:t>3</a:t>
            </a:r>
            <a:r>
              <a:rPr lang="en-US" altLang="zh-TW" sz="2000" b="1" dirty="0"/>
              <a:t>-N</a:t>
            </a:r>
            <a:r>
              <a:rPr lang="zh-TW" altLang="zh-TW" sz="2000" b="1" dirty="0"/>
              <a:t>變化圖</a:t>
            </a:r>
            <a:endParaRPr lang="zh-TW" altLang="en-US" sz="2000" dirty="0"/>
          </a:p>
        </p:txBody>
      </p:sp>
      <p:sp>
        <p:nvSpPr>
          <p:cNvPr id="66" name="矩形 65"/>
          <p:cNvSpPr/>
          <p:nvPr/>
        </p:nvSpPr>
        <p:spPr>
          <a:xfrm>
            <a:off x="12637616" y="22929045"/>
            <a:ext cx="3549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8  </a:t>
            </a:r>
            <a:r>
              <a:rPr lang="zh-TW" altLang="zh-TW" sz="2000" b="1" dirty="0" smtClean="0"/>
              <a:t>採</a:t>
            </a:r>
            <a:r>
              <a:rPr lang="zh-TW" altLang="zh-TW" sz="2000" b="1" dirty="0"/>
              <a:t>樣月份累積雨量與</a:t>
            </a:r>
            <a:r>
              <a:rPr lang="en-US" altLang="zh-TW" sz="2000" b="1" dirty="0"/>
              <a:t>BOD</a:t>
            </a:r>
            <a:r>
              <a:rPr lang="en-US" altLang="zh-TW" sz="2000" b="1" baseline="-25000" dirty="0"/>
              <a:t>5</a:t>
            </a:r>
            <a:r>
              <a:rPr lang="en-US" altLang="zh-TW" sz="2000" b="1" dirty="0"/>
              <a:t> </a:t>
            </a:r>
            <a:r>
              <a:rPr lang="zh-TW" altLang="zh-TW" sz="2000" b="1" dirty="0"/>
              <a:t>變化圖</a:t>
            </a:r>
            <a:endParaRPr lang="zh-TW" altLang="en-US" sz="2000" dirty="0"/>
          </a:p>
        </p:txBody>
      </p:sp>
      <p:sp>
        <p:nvSpPr>
          <p:cNvPr id="67" name="矩形 66"/>
          <p:cNvSpPr/>
          <p:nvPr/>
        </p:nvSpPr>
        <p:spPr>
          <a:xfrm>
            <a:off x="16958096" y="22929045"/>
            <a:ext cx="35493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9  </a:t>
            </a:r>
            <a:r>
              <a:rPr lang="zh-TW" altLang="zh-TW" sz="2000" b="1" dirty="0" smtClean="0"/>
              <a:t>採</a:t>
            </a:r>
            <a:r>
              <a:rPr lang="zh-TW" altLang="zh-TW" sz="2000" b="1" dirty="0"/>
              <a:t>樣月份墾丁遊憩人數與</a:t>
            </a:r>
            <a:r>
              <a:rPr lang="en-US" altLang="zh-TW" sz="2000" b="1" dirty="0"/>
              <a:t>NH</a:t>
            </a:r>
            <a:r>
              <a:rPr lang="en-US" altLang="zh-TW" sz="2000" b="1" baseline="-25000" dirty="0"/>
              <a:t>3</a:t>
            </a:r>
            <a:r>
              <a:rPr lang="en-US" altLang="zh-TW" sz="2000" b="1" dirty="0"/>
              <a:t>-N</a:t>
            </a:r>
            <a:r>
              <a:rPr lang="zh-TW" altLang="zh-TW" sz="2000" b="1" dirty="0"/>
              <a:t>變化圖</a:t>
            </a:r>
            <a:endParaRPr lang="zh-TW" altLang="en-US" sz="2000" dirty="0"/>
          </a:p>
        </p:txBody>
      </p:sp>
      <p:pic>
        <p:nvPicPr>
          <p:cNvPr id="73" name="圖片 72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509" y="24488169"/>
            <a:ext cx="4378554" cy="3894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8" y="28397628"/>
            <a:ext cx="7394400" cy="102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8" y="24509196"/>
            <a:ext cx="7394400" cy="391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矩形 75"/>
          <p:cNvSpPr/>
          <p:nvPr/>
        </p:nvSpPr>
        <p:spPr bwMode="auto">
          <a:xfrm>
            <a:off x="899953" y="25013252"/>
            <a:ext cx="7457249" cy="576064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zh-TW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899953" y="26381404"/>
            <a:ext cx="7457250" cy="648072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zh-TW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899953" y="28928517"/>
            <a:ext cx="7457250" cy="477223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zh-TW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569301" y="24022430"/>
            <a:ext cx="5399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b="1" dirty="0" smtClean="0"/>
              <a:t>表</a:t>
            </a:r>
            <a:r>
              <a:rPr lang="en-US" altLang="zh-TW" sz="2000" b="1" dirty="0" smtClean="0"/>
              <a:t>3  </a:t>
            </a:r>
            <a:r>
              <a:rPr lang="zh-TW" altLang="zh-TW" sz="2000" b="1" dirty="0" smtClean="0"/>
              <a:t>主</a:t>
            </a:r>
            <a:r>
              <a:rPr lang="zh-TW" altLang="zh-TW" sz="2000" b="1" dirty="0"/>
              <a:t>成份與總解釋變異量表</a:t>
            </a:r>
            <a:endParaRPr lang="zh-TW" altLang="en-US" sz="2000" b="1" dirty="0"/>
          </a:p>
        </p:txBody>
      </p:sp>
      <p:pic>
        <p:nvPicPr>
          <p:cNvPr id="80" name="圖片 79" descr="C:\Users\andy\Desktop\111.jp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479" y="24612901"/>
            <a:ext cx="7848872" cy="370785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矩形 81"/>
          <p:cNvSpPr/>
          <p:nvPr/>
        </p:nvSpPr>
        <p:spPr bwMode="auto">
          <a:xfrm>
            <a:off x="8826487" y="27781253"/>
            <a:ext cx="2160240" cy="539502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zh-TW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3" name="矩形 82"/>
          <p:cNvSpPr/>
          <p:nvPr/>
        </p:nvSpPr>
        <p:spPr bwMode="auto">
          <a:xfrm>
            <a:off x="8826487" y="25909045"/>
            <a:ext cx="2160240" cy="1512168"/>
          </a:xfrm>
          <a:prstGeom prst="rect">
            <a:avLst/>
          </a:prstGeom>
          <a:noFill/>
          <a:ln w="9525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zh-TW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8826487" y="27421213"/>
            <a:ext cx="2160240" cy="360040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zh-TW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10457864" y="28728462"/>
            <a:ext cx="3549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10  </a:t>
            </a:r>
            <a:r>
              <a:rPr lang="zh-TW" altLang="zh-TW" sz="2000" b="1" dirty="0" smtClean="0"/>
              <a:t>集</a:t>
            </a:r>
            <a:r>
              <a:rPr lang="zh-TW" altLang="zh-TW" sz="2000" b="1" dirty="0"/>
              <a:t>群分析樹狀圖</a:t>
            </a:r>
            <a:endParaRPr lang="zh-TW" altLang="en-US" sz="2000" dirty="0"/>
          </a:p>
        </p:txBody>
      </p:sp>
      <p:sp>
        <p:nvSpPr>
          <p:cNvPr id="86" name="矩形 85"/>
          <p:cNvSpPr/>
          <p:nvPr/>
        </p:nvSpPr>
        <p:spPr>
          <a:xfrm>
            <a:off x="16794986" y="28709429"/>
            <a:ext cx="3549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2000" b="1" dirty="0" smtClean="0"/>
              <a:t>圖</a:t>
            </a:r>
            <a:r>
              <a:rPr lang="en-US" altLang="zh-TW" sz="2000" b="1" dirty="0" smtClean="0"/>
              <a:t>11  </a:t>
            </a:r>
            <a:r>
              <a:rPr lang="zh-TW" altLang="zh-TW" sz="2000" b="1" dirty="0" smtClean="0"/>
              <a:t>判別</a:t>
            </a:r>
            <a:r>
              <a:rPr lang="zh-TW" altLang="zh-TW" sz="2000" b="1" dirty="0"/>
              <a:t>分析集群分布圖</a:t>
            </a:r>
            <a:endParaRPr lang="zh-TW" altLang="en-US" sz="2000" dirty="0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863" y="12462295"/>
            <a:ext cx="10080000" cy="451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9469942" y="16969431"/>
            <a:ext cx="1040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zh-TW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顯著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 &lt;0.05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118336" y="17176199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**</a:t>
            </a:r>
            <a:r>
              <a:rPr lang="zh-TW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非常顯著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p&lt;0.01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63" y="17384489"/>
            <a:ext cx="5400000" cy="265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hèm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27" tIns="45712" rIns="91427" bIns="45712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27" tIns="45712" rIns="91427" bIns="45712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5812</TotalTime>
  <Words>738</Words>
  <Application>Microsoft Office PowerPoint</Application>
  <PresentationFormat>自訂</PresentationFormat>
  <Paragraphs>59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Thème Office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heathen1947</dc:creator>
  <cp:lastModifiedBy>張家銘</cp:lastModifiedBy>
  <cp:revision>217</cp:revision>
  <dcterms:created xsi:type="dcterms:W3CDTF">2006-10-11T14:46:23Z</dcterms:created>
  <dcterms:modified xsi:type="dcterms:W3CDTF">2019-10-14T07:24:27Z</dcterms:modified>
</cp:coreProperties>
</file>