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21386800" cy="30279975"/>
  <p:notesSz cx="6858000" cy="9144000"/>
  <p:defaultTextStyle>
    <a:defPPr>
      <a:defRPr lang="zh-TW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-2069" y="-62"/>
      </p:cViewPr>
      <p:guideLst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B973-B658-42E2-B77A-9F60265F2D05}" type="datetimeFigureOut">
              <a:rPr lang="zh-TW" altLang="en-US" smtClean="0"/>
              <a:pPr/>
              <a:t>2018/12/12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6ACA-D3DD-415E-9CA1-3077CF4E3A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B973-B658-42E2-B77A-9F60265F2D05}" type="datetimeFigureOut">
              <a:rPr lang="zh-TW" altLang="en-US" smtClean="0"/>
              <a:pPr/>
              <a:t>2018/12/12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6ACA-D3DD-415E-9CA1-3077CF4E3A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B973-B658-42E2-B77A-9F60265F2D05}" type="datetimeFigureOut">
              <a:rPr lang="zh-TW" altLang="en-US" smtClean="0"/>
              <a:pPr/>
              <a:t>2018/12/12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6ACA-D3DD-415E-9CA1-3077CF4E3A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B973-B658-42E2-B77A-9F60265F2D05}" type="datetimeFigureOut">
              <a:rPr lang="zh-TW" altLang="en-US" smtClean="0"/>
              <a:pPr/>
              <a:t>2018/12/12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6ACA-D3DD-415E-9CA1-3077CF4E3A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B973-B658-42E2-B77A-9F60265F2D05}" type="datetimeFigureOut">
              <a:rPr lang="zh-TW" altLang="en-US" smtClean="0"/>
              <a:pPr/>
              <a:t>2018/12/12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6ACA-D3DD-415E-9CA1-3077CF4E3A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69340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B973-B658-42E2-B77A-9F60265F2D05}" type="datetimeFigureOut">
              <a:rPr lang="zh-TW" altLang="en-US" smtClean="0"/>
              <a:pPr/>
              <a:t>2018/12/12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6ACA-D3DD-415E-9CA1-3077CF4E3A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B973-B658-42E2-B77A-9F60265F2D05}" type="datetimeFigureOut">
              <a:rPr lang="zh-TW" altLang="en-US" smtClean="0"/>
              <a:pPr/>
              <a:t>2018/12/12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6ACA-D3DD-415E-9CA1-3077CF4E3A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B973-B658-42E2-B77A-9F60265F2D05}" type="datetimeFigureOut">
              <a:rPr lang="zh-TW" altLang="en-US" smtClean="0"/>
              <a:pPr/>
              <a:t>2018/12/12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6ACA-D3DD-415E-9CA1-3077CF4E3A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B973-B658-42E2-B77A-9F60265F2D05}" type="datetimeFigureOut">
              <a:rPr lang="zh-TW" altLang="en-US" smtClean="0"/>
              <a:pPr/>
              <a:t>2018/12/12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6ACA-D3DD-415E-9CA1-3077CF4E3A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B973-B658-42E2-B77A-9F60265F2D05}" type="datetimeFigureOut">
              <a:rPr lang="zh-TW" altLang="en-US" smtClean="0"/>
              <a:pPr/>
              <a:t>2018/12/12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6ACA-D3DD-415E-9CA1-3077CF4E3A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B973-B658-42E2-B77A-9F60265F2D05}" type="datetimeFigureOut">
              <a:rPr lang="zh-TW" altLang="en-US" smtClean="0"/>
              <a:pPr/>
              <a:t>2018/12/12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6ACA-D3DD-415E-9CA1-3077CF4E3A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7B973-B658-42E2-B77A-9F60265F2D05}" type="datetimeFigureOut">
              <a:rPr lang="zh-TW" altLang="en-US" smtClean="0"/>
              <a:pPr/>
              <a:t>2018/12/12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26ACA-D3DD-415E-9CA1-3077CF4E3A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u.edu.tw/index.as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332360" y="738387"/>
            <a:ext cx="18178780" cy="3384376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>
            <a:lvl1pPr algn="ctr" defTabSz="2952323" rtl="0" eaLnBrk="1" latinLnBrk="0" hangingPunct="1">
              <a:spcBef>
                <a:spcPct val="0"/>
              </a:spcBef>
              <a:buNone/>
              <a:defRPr sz="14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TW" altLang="en-US" sz="96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墾丁國家公園龍鑾潭重要濕地</a:t>
            </a:r>
            <a:r>
              <a:rPr lang="en-US" altLang="zh-TW" sz="96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96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國家級</a:t>
            </a:r>
            <a:r>
              <a:rPr lang="en-US" altLang="zh-TW" sz="96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96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外來種魚類移除工作</a:t>
            </a:r>
            <a:endParaRPr lang="zh-TW" altLang="en-US" sz="96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5" name="Picture 2" descr="D:\大駿檔案夾\6執行計畫\Lab整理DATA\嘉藥-污染生物學實驗室 [黑字透底]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50184" y="29325563"/>
            <a:ext cx="4335773" cy="659896"/>
          </a:xfrm>
          <a:prstGeom prst="rect">
            <a:avLst/>
          </a:prstGeom>
          <a:noFill/>
        </p:spPr>
      </p:pic>
      <p:pic>
        <p:nvPicPr>
          <p:cNvPr id="6" name="Picture 4" descr="嘉南藥理大學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966552" y="29325563"/>
            <a:ext cx="2495600" cy="584906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12280" y="4430539"/>
            <a:ext cx="194421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6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4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龍鑾潭是內政部公告的國家級國家重要濕地，近年魚類調查資料顯示外來種比例明顯增加，其原生種已明顯逐年減少。因此，為降低龍鑾潭內掠食性外來種魚類數，以減少原生種魚類及生物多樣性之危害進行外來種魚類移除計畫。</a:t>
            </a:r>
          </a:p>
        </p:txBody>
      </p:sp>
      <p:sp>
        <p:nvSpPr>
          <p:cNvPr id="8" name="矩形 7"/>
          <p:cNvSpPr/>
          <p:nvPr/>
        </p:nvSpPr>
        <p:spPr>
          <a:xfrm>
            <a:off x="684288" y="6859067"/>
            <a:ext cx="95770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06388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管理處</a:t>
            </a:r>
            <a:r>
              <a:rPr kumimoji="1" lang="zh-TW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於龍鑾潭中利用延繩釣、路亞釣法及長沉籠等方式針對線鱧</a:t>
            </a:r>
            <a:r>
              <a:rPr kumimoji="1"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1" lang="en-US" altLang="zh-TW" sz="2800" i="1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Channa</a:t>
            </a:r>
            <a:r>
              <a:rPr kumimoji="1" lang="en-US" altLang="zh-TW" sz="2800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1" lang="en-US" altLang="zh-TW" sz="2800" i="1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striata</a:t>
            </a:r>
            <a:r>
              <a:rPr kumimoji="1"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kumimoji="1"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、斑駁尖塘鱧</a:t>
            </a:r>
            <a:r>
              <a:rPr kumimoji="1"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1" lang="en-US" altLang="zh-TW" sz="2800" i="1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Oxyeleotris</a:t>
            </a:r>
            <a:r>
              <a:rPr kumimoji="1" lang="en-US" altLang="zh-TW" sz="2800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1" lang="en-US" altLang="zh-TW" sz="2800" i="1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marmorata</a:t>
            </a:r>
            <a:r>
              <a:rPr kumimoji="1"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kumimoji="1"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、尼羅口孵非鯽</a:t>
            </a:r>
            <a:r>
              <a:rPr kumimoji="1"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1" lang="en-US" altLang="zh-TW" sz="2800" i="1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Oreochromis</a:t>
            </a:r>
            <a:r>
              <a:rPr kumimoji="1" lang="en-US" altLang="zh-TW" sz="2800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1" lang="en-US" altLang="zh-TW" sz="2800" i="1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niloticus</a:t>
            </a:r>
            <a:r>
              <a:rPr kumimoji="1" lang="en-US" altLang="zh-TW" sz="2800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1" lang="en-US" altLang="zh-TW" sz="2800" i="1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niloticus</a:t>
            </a:r>
            <a:r>
              <a:rPr kumimoji="1"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kumimoji="1"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、吉利非鯽</a:t>
            </a:r>
            <a:r>
              <a:rPr kumimoji="1"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1" lang="en-US" altLang="zh-TW" sz="2800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Tilapia </a:t>
            </a:r>
            <a:r>
              <a:rPr kumimoji="1" lang="en-US" altLang="zh-TW" sz="2800" i="1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zillii</a:t>
            </a:r>
            <a:r>
              <a:rPr kumimoji="1"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kumimoji="1"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及三星毛足鱸</a:t>
            </a:r>
            <a:r>
              <a:rPr kumimoji="1"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1" lang="en-US" altLang="zh-TW" sz="2800" i="1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Trichogaster</a:t>
            </a:r>
            <a:r>
              <a:rPr kumimoji="1" lang="en-US" altLang="zh-TW" sz="2800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1" lang="en-US" altLang="zh-TW" sz="2800" i="1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trichopterus</a:t>
            </a:r>
            <a:r>
              <a:rPr kumimoji="1"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kumimoji="1"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等外來種魚類進行移除</a:t>
            </a:r>
            <a:r>
              <a:rPr kumimoji="1"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1"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圖</a:t>
            </a:r>
            <a:r>
              <a:rPr kumimoji="1"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1)</a:t>
            </a:r>
            <a:r>
              <a:rPr kumimoji="1"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。移除過程中記錄捕獲之魚種、重量及體長等資料，並利用該資料作為外來種魚類移除管理建議之基本資料。</a:t>
            </a:r>
          </a:p>
        </p:txBody>
      </p:sp>
      <p:sp>
        <p:nvSpPr>
          <p:cNvPr id="9" name="矩形 8"/>
          <p:cNvSpPr/>
          <p:nvPr/>
        </p:nvSpPr>
        <p:spPr>
          <a:xfrm>
            <a:off x="396256" y="18308339"/>
            <a:ext cx="9937104" cy="1178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重要成果</a:t>
            </a:r>
          </a:p>
          <a:p>
            <a:pPr indent="306388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本計畫於</a:t>
            </a:r>
            <a:r>
              <a:rPr kumimoji="1"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</a:t>
            </a:r>
            <a:r>
              <a:rPr kumimoji="1" lang="zh-TW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</a:t>
            </a:r>
            <a:r>
              <a:rPr kumimoji="1"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13</a:t>
            </a:r>
            <a:r>
              <a:rPr kumimoji="1" lang="zh-TW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日至</a:t>
            </a:r>
            <a:r>
              <a:rPr kumimoji="1"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</a:t>
            </a:r>
            <a:r>
              <a:rPr kumimoji="1" lang="zh-TW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</a:t>
            </a:r>
            <a:r>
              <a:rPr kumimoji="1"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13</a:t>
            </a:r>
            <a:r>
              <a:rPr kumimoji="1" lang="zh-TW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日，經延繩釣、路亞釣法及長沉籠等方式進行四次外來種魚類移除，共計捕獲</a:t>
            </a:r>
            <a:r>
              <a:rPr kumimoji="1"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714</a:t>
            </a:r>
            <a:r>
              <a:rPr kumimoji="1" lang="zh-TW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隻魚類，</a:t>
            </a:r>
            <a:r>
              <a:rPr kumimoji="1"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47</a:t>
            </a:r>
            <a:r>
              <a:rPr kumimoji="1" lang="zh-TW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隻日本沼蝦，總計共</a:t>
            </a:r>
            <a:r>
              <a:rPr kumimoji="1"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761</a:t>
            </a:r>
            <a:r>
              <a:rPr kumimoji="1" lang="zh-TW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隻，其中外來種</a:t>
            </a:r>
            <a:r>
              <a:rPr kumimoji="1"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613</a:t>
            </a:r>
            <a:r>
              <a:rPr kumimoji="1" lang="zh-TW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隻，原生種</a:t>
            </a:r>
            <a:r>
              <a:rPr kumimoji="1"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148</a:t>
            </a:r>
            <a:r>
              <a:rPr kumimoji="1" lang="zh-TW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隻</a:t>
            </a:r>
            <a:r>
              <a:rPr kumimoji="1"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1"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表</a:t>
            </a:r>
            <a:r>
              <a:rPr kumimoji="1"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1)</a:t>
            </a:r>
            <a:r>
              <a:rPr kumimoji="1" lang="zh-TW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。與去年執行計畫結果相同，線鱧、斑駁尖塘鱧、吉利非鯽、尼羅口孵非鯽及三星毛足鱸均於乾水期時期有較好的捕獲數量，除斑駁尖塘鱧外均於天然棲地有較佳的捕獲效果</a:t>
            </a:r>
            <a:r>
              <a:rPr kumimoji="1"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1"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表</a:t>
            </a:r>
            <a:r>
              <a:rPr kumimoji="1"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kumimoji="1"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、圖</a:t>
            </a:r>
            <a:r>
              <a:rPr kumimoji="1"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1)</a:t>
            </a:r>
            <a:r>
              <a:rPr kumimoji="1" lang="zh-TW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kumimoji="1" lang="en-US" altLang="zh-TW" sz="4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306388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zh-TW" sz="4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306388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本年度</a:t>
            </a:r>
            <a:r>
              <a:rPr kumimoji="1" lang="zh-TW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由線鱧繁殖季初期的</a:t>
            </a:r>
            <a:r>
              <a:rPr kumimoji="1"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</a:t>
            </a:r>
            <a:r>
              <a:rPr kumimoji="1" lang="zh-TW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月開始進行移除，其移除效率明顯高於去年。路亞釣法及延繩釣法捕獲魚種大致相同，但是其捕獲效率路亞釣法卻遠大於延繩釣法。因此，建議爾後進行外來種移除工作時可選定於</a:t>
            </a:r>
            <a:r>
              <a:rPr kumimoji="1" lang="en-US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</a:t>
            </a:r>
            <a:r>
              <a:rPr kumimoji="1" lang="zh-TW" altLang="zh-TW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月開始的乾水期期間，運用路亞釣法及長沉籠法兩種方式，並增加努力量將可以有較高的捕獲效率。</a:t>
            </a:r>
            <a:endParaRPr kumimoji="1" lang="zh-TW" altLang="en-US" sz="4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10" name="圖片 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48516" y="12475691"/>
            <a:ext cx="7576732" cy="4620158"/>
          </a:xfrm>
          <a:prstGeom prst="rect">
            <a:avLst/>
          </a:prstGeom>
          <a:noFill/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188344" y="17228219"/>
            <a:ext cx="8928992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圖</a:t>
            </a:r>
            <a:r>
              <a:rPr kumimoji="1" lang="en-US" altLang="zh-TW" sz="2800" b="1" i="0" u="none" strike="noStrike" cap="none" normalizeH="0" baseline="0" dirty="0" smtClean="0" bmk="_Toc50092798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kumimoji="1" lang="zh-TW" altLang="en-US" sz="2800" b="1" i="0" u="none" strike="noStrike" cap="none" normalizeH="0" baseline="0" dirty="0" smtClean="0" bmk="_Toc50092798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龍鑾潭常見外來魚種</a:t>
            </a:r>
            <a:endParaRPr kumimoji="1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693400" y="6715051"/>
            <a:ext cx="101173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表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不同方式捕獲魚隻數量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隻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0693400" y="13987863"/>
            <a:ext cx="106934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表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不同棲地類型及潭體水位下魚類捕獲數量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隻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次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22" name="表格 21"/>
          <p:cNvGraphicFramePr>
            <a:graphicFrameLocks noGrp="1"/>
          </p:cNvGraphicFramePr>
          <p:nvPr/>
        </p:nvGraphicFramePr>
        <p:xfrm>
          <a:off x="10693400" y="7219107"/>
          <a:ext cx="10081120" cy="5760648"/>
        </p:xfrm>
        <a:graphic>
          <a:graphicData uri="http://schemas.openxmlformats.org/drawingml/2006/table">
            <a:tbl>
              <a:tblPr/>
              <a:tblGrid>
                <a:gridCol w="3670889"/>
                <a:gridCol w="1045841"/>
                <a:gridCol w="870100"/>
                <a:gridCol w="1130639"/>
                <a:gridCol w="1130639"/>
                <a:gridCol w="1397322"/>
                <a:gridCol w="835690"/>
              </a:tblGrid>
              <a:tr h="411474">
                <a:tc row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種類</a:t>
                      </a:r>
                      <a:r>
                        <a:rPr lang="en-US" sz="2400" b="1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\</a:t>
                      </a:r>
                      <a:r>
                        <a:rPr lang="zh-TW" sz="2400" b="1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方式</a:t>
                      </a:r>
                      <a:endParaRPr lang="zh-TW" sz="2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路亞釣法</a:t>
                      </a:r>
                      <a:endParaRPr lang="zh-TW" sz="2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延繩釣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長沉籠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其他</a:t>
                      </a:r>
                      <a:r>
                        <a:rPr lang="en-US" sz="2400" b="1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/</a:t>
                      </a:r>
                      <a:r>
                        <a:rPr lang="zh-TW" sz="2400" b="1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逃逸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總計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上午</a:t>
                      </a:r>
                      <a:endParaRPr lang="zh-TW" sz="2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下午</a:t>
                      </a:r>
                      <a:endParaRPr lang="zh-TW" sz="2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1147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線鱧</a:t>
                      </a: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131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70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9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6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4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220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1147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斑駁尖塘鱧</a:t>
                      </a:r>
                      <a:r>
                        <a:rPr lang="en-US" sz="24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(</a:t>
                      </a:r>
                      <a:r>
                        <a:rPr lang="zh-TW" sz="24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筍殼魚</a:t>
                      </a:r>
                      <a:r>
                        <a:rPr lang="en-US" sz="24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)</a:t>
                      </a:r>
                      <a:endParaRPr lang="zh-TW" sz="2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</a:t>
                      </a:r>
                      <a:endParaRPr lang="zh-TW" sz="2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52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54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1147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尼羅口孵非鯽</a:t>
                      </a: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(</a:t>
                      </a:r>
                      <a:r>
                        <a:rPr lang="zh-TW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吳郭魚</a:t>
                      </a: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)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6</a:t>
                      </a:r>
                      <a:endParaRPr lang="zh-TW" sz="2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2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3</a:t>
                      </a:r>
                      <a:endParaRPr lang="zh-TW" sz="2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56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67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1147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吉利非鯽</a:t>
                      </a: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(</a:t>
                      </a:r>
                      <a:r>
                        <a:rPr lang="zh-TW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吳郭魚</a:t>
                      </a: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)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20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30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</a:t>
                      </a:r>
                      <a:endParaRPr lang="zh-TW" sz="2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2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55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1147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三星毛足鱸</a:t>
                      </a: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(</a:t>
                      </a:r>
                      <a:r>
                        <a:rPr lang="zh-TW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三星鬥魚</a:t>
                      </a: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)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62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2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62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1147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紅鰭鮊 </a:t>
                      </a: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25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17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111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155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7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條</a:t>
                      </a: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6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9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70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85</a:t>
                      </a:r>
                      <a:endParaRPr lang="zh-TW" sz="2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7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鯉魚</a:t>
                      </a: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6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7</a:t>
                      </a:r>
                      <a:endParaRPr lang="zh-TW" sz="2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7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革條田中鰟鮍</a:t>
                      </a: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  (</a:t>
                      </a:r>
                      <a:r>
                        <a:rPr lang="zh-TW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牛屎鯽</a:t>
                      </a: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)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7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8</a:t>
                      </a:r>
                      <a:endParaRPr lang="zh-TW" sz="2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7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鯽魚</a:t>
                      </a: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</a:t>
                      </a:r>
                      <a:endParaRPr lang="zh-TW" sz="2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7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日本沼蝦</a:t>
                      </a: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47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47</a:t>
                      </a:r>
                      <a:endParaRPr lang="zh-TW" sz="2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總計</a:t>
                      </a:r>
                      <a:endParaRPr lang="zh-TW" sz="2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187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132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11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364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67</a:t>
                      </a:r>
                      <a:endParaRPr lang="zh-TW" sz="24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761</a:t>
                      </a:r>
                      <a:endParaRPr lang="zh-TW" sz="24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表格 22"/>
          <p:cNvGraphicFramePr>
            <a:graphicFrameLocks noGrp="1"/>
          </p:cNvGraphicFramePr>
          <p:nvPr/>
        </p:nvGraphicFramePr>
        <p:xfrm>
          <a:off x="10621392" y="14491919"/>
          <a:ext cx="10081122" cy="5760636"/>
        </p:xfrm>
        <a:graphic>
          <a:graphicData uri="http://schemas.openxmlformats.org/drawingml/2006/table">
            <a:tbl>
              <a:tblPr/>
              <a:tblGrid>
                <a:gridCol w="2947203"/>
                <a:gridCol w="1188010"/>
                <a:gridCol w="1189182"/>
                <a:gridCol w="1273454"/>
                <a:gridCol w="1104909"/>
                <a:gridCol w="1189182"/>
                <a:gridCol w="1189182"/>
              </a:tblGrid>
              <a:tr h="411474">
                <a:tc>
                  <a:txBody>
                    <a:bodyPr/>
                    <a:lstStyle/>
                    <a:p>
                      <a:endParaRPr lang="zh-TW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latin typeface="微軟正黑體" pitchFamily="34" charset="-120"/>
                          <a:ea typeface="微軟正黑體" pitchFamily="34" charset="-120"/>
                        </a:rPr>
                        <a:t>乾水期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latin typeface="微軟正黑體" pitchFamily="34" charset="-120"/>
                          <a:ea typeface="微軟正黑體" pitchFamily="34" charset="-120"/>
                        </a:rPr>
                        <a:t>滿水期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>
                          <a:latin typeface="微軟正黑體" pitchFamily="34" charset="-120"/>
                          <a:ea typeface="微軟正黑體" pitchFamily="34" charset="-120"/>
                        </a:rPr>
                        <a:t>人工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>
                          <a:latin typeface="微軟正黑體" pitchFamily="34" charset="-120"/>
                          <a:ea typeface="微軟正黑體" pitchFamily="34" charset="-120"/>
                        </a:rPr>
                        <a:t>天然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b="1">
                          <a:latin typeface="微軟正黑體" pitchFamily="34" charset="-120"/>
                          <a:ea typeface="微軟正黑體" pitchFamily="34" charset="-120"/>
                        </a:rPr>
                        <a:t>總計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>
                          <a:latin typeface="微軟正黑體" pitchFamily="34" charset="-120"/>
                          <a:ea typeface="微軟正黑體" pitchFamily="34" charset="-120"/>
                        </a:rPr>
                        <a:t>人工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latin typeface="微軟正黑體" pitchFamily="34" charset="-120"/>
                          <a:ea typeface="微軟正黑體" pitchFamily="34" charset="-120"/>
                        </a:rPr>
                        <a:t>天然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latin typeface="微軟正黑體" pitchFamily="34" charset="-120"/>
                          <a:ea typeface="微軟正黑體" pitchFamily="34" charset="-120"/>
                        </a:rPr>
                        <a:t>總計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latin typeface="微軟正黑體" pitchFamily="34" charset="-120"/>
                          <a:ea typeface="微軟正黑體" pitchFamily="34" charset="-120"/>
                        </a:rPr>
                        <a:t>線鱧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13.3</a:t>
                      </a:r>
                      <a:endParaRPr lang="zh-TW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56.0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69.3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12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12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latin typeface="微軟正黑體" pitchFamily="34" charset="-120"/>
                          <a:ea typeface="微軟正黑體" pitchFamily="34" charset="-120"/>
                        </a:rPr>
                        <a:t>斑駁尖塘鱧 </a:t>
                      </a:r>
                      <a:r>
                        <a:rPr lang="en-US" sz="1800" dirty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sz="1800" dirty="0">
                          <a:latin typeface="微軟正黑體" pitchFamily="34" charset="-120"/>
                          <a:ea typeface="微軟正黑體" pitchFamily="34" charset="-120"/>
                        </a:rPr>
                        <a:t>筍殼魚</a:t>
                      </a:r>
                      <a:r>
                        <a:rPr lang="en-US" sz="1800" dirty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12.0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4.3</a:t>
                      </a:r>
                      <a:endParaRPr lang="zh-TW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16.3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4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latin typeface="微軟正黑體" pitchFamily="34" charset="-120"/>
                          <a:ea typeface="微軟正黑體" pitchFamily="34" charset="-120"/>
                        </a:rPr>
                        <a:t>尼羅口孵非鯽</a:t>
                      </a:r>
                      <a:r>
                        <a:rPr lang="zh-TW" sz="1800" dirty="0"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r>
                        <a:rPr lang="en-US" sz="1800" dirty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sz="1800" dirty="0">
                          <a:latin typeface="微軟正黑體" pitchFamily="34" charset="-120"/>
                          <a:ea typeface="微軟正黑體" pitchFamily="34" charset="-120"/>
                        </a:rPr>
                        <a:t>吳郭魚</a:t>
                      </a:r>
                      <a:r>
                        <a:rPr lang="en-US" sz="1800" dirty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1.0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21.0</a:t>
                      </a:r>
                      <a:endParaRPr lang="zh-TW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22.0</a:t>
                      </a:r>
                      <a:endParaRPr lang="zh-TW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>
                          <a:latin typeface="微軟正黑體" pitchFamily="34" charset="-120"/>
                          <a:ea typeface="微軟正黑體" pitchFamily="34" charset="-120"/>
                        </a:rPr>
                        <a:t>吉利非鯽 </a:t>
                      </a:r>
                      <a:r>
                        <a:rPr lang="en-US" sz="240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sz="2400">
                          <a:latin typeface="微軟正黑體" pitchFamily="34" charset="-120"/>
                          <a:ea typeface="微軟正黑體" pitchFamily="34" charset="-120"/>
                        </a:rPr>
                        <a:t>吳郭魚</a:t>
                      </a:r>
                      <a:r>
                        <a:rPr lang="en-US" sz="240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5.3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6.7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12.0</a:t>
                      </a:r>
                      <a:endParaRPr lang="zh-TW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</a:t>
                      </a:r>
                      <a:endParaRPr lang="zh-TW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18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19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latin typeface="微軟正黑體" pitchFamily="34" charset="-120"/>
                          <a:ea typeface="微軟正黑體" pitchFamily="34" charset="-120"/>
                        </a:rPr>
                        <a:t>三星毛足鱸</a:t>
                      </a:r>
                      <a:r>
                        <a:rPr lang="en-US" sz="2400" dirty="0"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r>
                        <a:rPr lang="en-US" sz="1800" dirty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sz="1800" dirty="0">
                          <a:latin typeface="微軟正黑體" pitchFamily="34" charset="-120"/>
                          <a:ea typeface="微軟正黑體" pitchFamily="34" charset="-120"/>
                        </a:rPr>
                        <a:t>三星鬥魚</a:t>
                      </a:r>
                      <a:r>
                        <a:rPr lang="en-US" sz="1800" dirty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zh-TW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6.0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14.7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20.7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>
                          <a:latin typeface="微軟正黑體" pitchFamily="34" charset="-120"/>
                          <a:ea typeface="微軟正黑體" pitchFamily="34" charset="-120"/>
                        </a:rPr>
                        <a:t>紅鰭鮊 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26.0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20.7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46.7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7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8</a:t>
                      </a:r>
                      <a:endParaRPr lang="zh-TW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15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latin typeface="+mj-ea"/>
                          <a:ea typeface="+mj-ea"/>
                        </a:rPr>
                        <a:t></a:t>
                      </a:r>
                      <a:r>
                        <a:rPr lang="zh-TW" sz="2400" dirty="0">
                          <a:latin typeface="微軟正黑體" pitchFamily="34" charset="-120"/>
                          <a:ea typeface="微軟正黑體" pitchFamily="34" charset="-120"/>
                        </a:rPr>
                        <a:t>條</a:t>
                      </a:r>
                      <a:r>
                        <a:rPr lang="en-US" sz="2400" dirty="0">
                          <a:latin typeface="微軟正黑體" pitchFamily="34" charset="-120"/>
                          <a:ea typeface="微軟正黑體" pitchFamily="34" charset="-120"/>
                        </a:rPr>
                        <a:t>  </a:t>
                      </a:r>
                      <a:endParaRPr lang="zh-TW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10.7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14.7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25.3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3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6</a:t>
                      </a:r>
                      <a:endParaRPr lang="zh-TW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9</a:t>
                      </a:r>
                      <a:endParaRPr lang="zh-TW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>
                          <a:latin typeface="微軟正黑體" pitchFamily="34" charset="-120"/>
                          <a:ea typeface="微軟正黑體" pitchFamily="34" charset="-120"/>
                        </a:rPr>
                        <a:t>鯉魚</a:t>
                      </a:r>
                      <a:r>
                        <a:rPr lang="en-US" sz="2400">
                          <a:latin typeface="微軟正黑體" pitchFamily="34" charset="-120"/>
                          <a:ea typeface="微軟正黑體" pitchFamily="34" charset="-120"/>
                        </a:rPr>
                        <a:t>  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0.0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2.3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2.3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latin typeface="微軟正黑體" pitchFamily="34" charset="-120"/>
                          <a:ea typeface="微軟正黑體" pitchFamily="34" charset="-120"/>
                        </a:rPr>
                        <a:t>革條田中鰟鮍</a:t>
                      </a:r>
                      <a:r>
                        <a:rPr lang="en-US" sz="2400" dirty="0"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endParaRPr lang="zh-TW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1.0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1.3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2.3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</a:t>
                      </a:r>
                      <a:endParaRPr lang="zh-TW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>
                          <a:latin typeface="微軟正黑體" pitchFamily="34" charset="-120"/>
                          <a:ea typeface="微軟正黑體" pitchFamily="34" charset="-120"/>
                        </a:rPr>
                        <a:t>鯽魚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0.0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0.3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0.3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>
                          <a:latin typeface="微軟正黑體" pitchFamily="34" charset="-120"/>
                          <a:ea typeface="微軟正黑體" pitchFamily="34" charset="-120"/>
                        </a:rPr>
                        <a:t>日本沼蝦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6.3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4.7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11.0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8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6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14</a:t>
                      </a:r>
                      <a:endParaRPr lang="zh-TW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2400" b="1">
                          <a:latin typeface="微軟正黑體" pitchFamily="34" charset="-120"/>
                          <a:ea typeface="微軟正黑體" pitchFamily="34" charset="-120"/>
                        </a:rPr>
                        <a:t>總計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81.7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146.7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228.3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21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55</a:t>
                      </a:r>
                      <a:endParaRPr lang="zh-TW" sz="24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76</a:t>
                      </a:r>
                      <a:endParaRPr lang="zh-TW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4" name="圖片 23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65408" y="20468579"/>
            <a:ext cx="10297144" cy="7776864"/>
          </a:xfrm>
          <a:prstGeom prst="rect">
            <a:avLst/>
          </a:prstGeom>
          <a:noFill/>
        </p:spPr>
      </p:pic>
      <p:sp>
        <p:nvSpPr>
          <p:cNvPr id="25" name="矩形 24"/>
          <p:cNvSpPr/>
          <p:nvPr/>
        </p:nvSpPr>
        <p:spPr>
          <a:xfrm>
            <a:off x="10693400" y="28413266"/>
            <a:ext cx="106934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圖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106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年及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107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年延繩釣法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(a)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、路亞釣法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(b)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及長沉籠法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(c)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於乾水期及滿水期捕獲數比較</a:t>
            </a:r>
            <a:endParaRPr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0615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672</Words>
  <Application>Microsoft Office PowerPoint</Application>
  <PresentationFormat>自訂</PresentationFormat>
  <Paragraphs>156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Company>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外來種魚類移除工作坊</dc:title>
  <dc:creator>Adm</dc:creator>
  <cp:lastModifiedBy>Adm</cp:lastModifiedBy>
  <cp:revision>13</cp:revision>
  <dcterms:created xsi:type="dcterms:W3CDTF">2017-10-24T05:52:49Z</dcterms:created>
  <dcterms:modified xsi:type="dcterms:W3CDTF">2018-12-12T07:15:56Z</dcterms:modified>
</cp:coreProperties>
</file>