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zh-TW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60" autoAdjust="0"/>
  </p:normalViewPr>
  <p:slideViewPr>
    <p:cSldViewPr snapToObjects="1">
      <p:cViewPr>
        <p:scale>
          <a:sx n="75" d="100"/>
          <a:sy n="75" d="100"/>
        </p:scale>
        <p:origin x="-5838" y="-1545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5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63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7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66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69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7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48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21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68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02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00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976C-A883-4CC6-9D2B-9810CD551328}" type="datetimeFigureOut">
              <a:rPr lang="zh-TW" altLang="en-US" smtClean="0"/>
              <a:pPr/>
              <a:t>2020/11/13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0E08-4A4D-4175-8D08-AD476FF74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2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930D2D0E-1CBB-4130-B46B-1EFC3A71D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92" y="27996898"/>
            <a:ext cx="4318342" cy="288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6912" y="1320251"/>
            <a:ext cx="30315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107-108</a:t>
            </a:r>
            <a:r>
              <a:rPr lang="zh-TW" altLang="zh-TW" sz="7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年度龍鑾潭與南仁湖重要濕地</a:t>
            </a:r>
            <a:r>
              <a:rPr lang="en-US" altLang="zh-TW" sz="7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7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國家級</a:t>
            </a:r>
            <a:r>
              <a:rPr lang="en-US" altLang="zh-TW" sz="7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7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基礎調查計畫</a:t>
            </a:r>
            <a:endParaRPr lang="zh-TW" altLang="en-US" sz="7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35269" y="3024636"/>
            <a:ext cx="15876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黃大駿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、梁世雄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、邱郁文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、謝國鎔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、蔡政達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、葉芳伶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、鄭楷穎</a:t>
            </a:r>
            <a:r>
              <a:rPr lang="en-US" altLang="zh-TW" sz="4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sz="4000" baseline="30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63325" y="4176764"/>
            <a:ext cx="109039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嘉南藥理大學  </a:t>
            </a:r>
            <a:r>
              <a:rPr lang="en-US" altLang="zh-TW" sz="3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國立高雄師範大學  </a:t>
            </a:r>
            <a:r>
              <a:rPr lang="en-US" altLang="zh-TW" sz="3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國立成功大學</a:t>
            </a:r>
          </a:p>
        </p:txBody>
      </p:sp>
      <p:sp>
        <p:nvSpPr>
          <p:cNvPr id="7" name="矩形 6"/>
          <p:cNvSpPr/>
          <p:nvPr/>
        </p:nvSpPr>
        <p:spPr>
          <a:xfrm>
            <a:off x="360265" y="5472908"/>
            <a:ext cx="1540971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defTabSz="914400">
              <a:spcBef>
                <a:spcPct val="0"/>
              </a:spcBef>
              <a:defRPr/>
            </a:pP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 計畫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緣起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龍鑾潭及南仁湖都是內政部公告之國家級國家重要濕地，龍鑾潭為冬季過冬雁鴨的重要棲息地，而南仁湖則為南仁山生態保護區內的最大水域。進年來龍鑾潭的周邊環境快速變遷</a:t>
            </a:r>
            <a:r>
              <a:rPr lang="zh-TW" altLang="zh-TW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</a:rPr>
              <a:t>，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廢污水也循著龍鑾潭集水區的水系進入潭內；位於墾丁國家公園東北側南仁山生態保護區的南仁湖，也面臨逐漸陸化的問題。基於國家公園之自然生態保育與經營管理需要，有必要針對二處濕地之水質及水生生物資源進行長期監測，提供確實的科學性證據，有助瞭解現況及經營管理與棲地復育成效評估</a:t>
            </a:r>
            <a:r>
              <a:rPr lang="zh-TW" altLang="zh-TW" sz="32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</a:rPr>
              <a:t>，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進而提供決策之參考。</a:t>
            </a:r>
          </a:p>
          <a:p>
            <a:pPr lvl="0" algn="just">
              <a:spcBef>
                <a:spcPct val="0"/>
              </a:spcBef>
              <a:defRPr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265" y="9793388"/>
            <a:ext cx="154097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 研究方法與過程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本研究於龍鑾潭、草潭與南仁湖共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處樣區，進行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個樣點水域生態與水質採樣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1)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。所有樣點之水生生物皆於計畫期程中進行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次生態調查及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次水質檢測。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此外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為瞭解龍鑾潭、草潭及南仁湖之泥沙沉積量，今年度於濕地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14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處樣點中分別設置沉沙管進行沉積量之初估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6409342" y="5440457"/>
            <a:ext cx="1557114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四、民國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100~109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年資料比較與探討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兩處濕地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年至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水質大致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呈現未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稍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受污染至輕度污染之間，偶有中度污染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，但是都處於優養化的狀態。龍鑾潭的水質主要受到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水中的大腸桿菌菌落數及濁度與導電度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影響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7a)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。南仁湖則是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大腸桿菌菌落數及懸浮顆粒量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的變化為主要影響水質變化的因子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7b) 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龍鑾潭底棲生物以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螺貝類與蝦類為主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，數量亦維持穩定，但是種數在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年開始進行外來種移除後，有逐漸增加的趨勢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8a)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。魚類在每年落山風季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(10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月至隔年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時，因作為候鳥食物資源，數量有減少的現象。非落山風季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月至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候鳥逐漸離開後，數量逐漸增多，並在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月至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月間達到高峰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。而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年外來種有明顯增加的現象，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年開始進行移除工作後，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年至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外來種的比例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有所減少，顯示移除工作應具有某種程度的效果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9a)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lvl="1" algn="just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南仁湖底棲生物的數量大致呈現持平的現象，但種數有逐漸增加的情形，以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水生昆蟲與蝦類為優勢類群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8b) 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。魚類數量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羅漢魚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佔大多數，故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魚類數量大致隨羅漢魚的數量變動，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原生種的數量多於外來種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9b)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，但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魚類單一化的現象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較龍鑾潭更明顯。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南仁湖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度冬鳥類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的主要棲地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故水生生物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數量的變動較不像龍鑾潭那般有規律性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" name="圖片 86" descr="餐_標楷拷貝"/>
          <p:cNvPicPr>
            <a:picLocks noChangeAspect="1" noChangeArrowheads="1"/>
          </p:cNvPicPr>
          <p:nvPr/>
        </p:nvPicPr>
        <p:blipFill rotWithShape="1">
          <a:blip r:embed="rId3" cstate="print"/>
          <a:srcRect l="6681" r="14228"/>
          <a:stretch/>
        </p:blipFill>
        <p:spPr bwMode="auto">
          <a:xfrm>
            <a:off x="11592493" y="16996587"/>
            <a:ext cx="366871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99703" y="3168652"/>
            <a:ext cx="40370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 descr="C:\DOCUME~1\chna\LOCALS~1\Temp\Rar$DR04.906\logo\嘉藥-污染生物學實驗室 [白底黑字].jpg"/>
          <p:cNvPicPr>
            <a:picLocks noChangeAspect="1" noChangeArrowheads="1"/>
          </p:cNvPicPr>
          <p:nvPr/>
        </p:nvPicPr>
        <p:blipFill>
          <a:blip r:embed="rId5" cstate="print"/>
          <a:srcRect l="16707" t="15512" r="66354" b="74384"/>
          <a:stretch>
            <a:fillRect/>
          </a:stretch>
        </p:blipFill>
        <p:spPr bwMode="auto">
          <a:xfrm>
            <a:off x="25873588" y="3224827"/>
            <a:ext cx="2002342" cy="164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F5C020D6-47BB-4CA2-857C-D34D680089B3}"/>
              </a:ext>
            </a:extLst>
          </p:cNvPr>
          <p:cNvGrpSpPr/>
          <p:nvPr/>
        </p:nvGrpSpPr>
        <p:grpSpPr>
          <a:xfrm>
            <a:off x="16409341" y="28443460"/>
            <a:ext cx="15571141" cy="4597197"/>
            <a:chOff x="16499413" y="34146608"/>
            <a:chExt cx="7695500" cy="4597197"/>
          </a:xfrm>
        </p:grpSpPr>
        <p:sp>
          <p:nvSpPr>
            <p:cNvPr id="32" name="矩形 31"/>
            <p:cNvSpPr/>
            <p:nvPr/>
          </p:nvSpPr>
          <p:spPr>
            <a:xfrm>
              <a:off x="16499413" y="34146608"/>
              <a:ext cx="19415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五、結論</a:t>
              </a:r>
              <a:endPara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6499413" y="34711932"/>
              <a:ext cx="769550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sz="3200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</a:t>
              </a:r>
              <a:r>
                <a:rPr lang="zh-TW" altLang="en-US" sz="3200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匯整民國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100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年至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109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年各年度龍鑾潭、草潭及南仁湖水質與水生生物之結果進行分析整合與比較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表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2)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。綜合水質分析結果顯示，以南仁湖水質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為三處濕地中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狀況較佳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的濕地，但是三處濕地都有優養化的情形。而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水質因子中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，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水中顆粒物質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總菌數、總懸浮粒子、濁度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及含氮營養鹽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硝酸鹽及亞硝酸鹽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為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龍鑾潭及草潭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的主要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影響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因子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，並受到季節變化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落山風季及非落山風季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與堤防狀態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人工堤防及天然土堤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等環境因子影響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。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南仁湖則是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受到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磷酸根及生物碎屑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(BOD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及總菌數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的影響，而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水閘門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的拔差造成的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水位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升降，也是影響的重要因子。</a:t>
              </a:r>
              <a:r>
                <a:rPr lang="en-US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107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年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將水閘門隔板完全裝上不進行移除後，水位穩定維持在較高水位的狀態，水質也維持在穩定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的狀態。</a:t>
              </a:r>
              <a:endPara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026751" y="23682221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水生生物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調查結果表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itchFamily="2" charset="2"/>
            </a:endParaRP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8908463D-AC57-4162-855B-9DB6C5FC6FDE}"/>
              </a:ext>
            </a:extLst>
          </p:cNvPr>
          <p:cNvGrpSpPr/>
          <p:nvPr/>
        </p:nvGrpSpPr>
        <p:grpSpPr>
          <a:xfrm>
            <a:off x="11023361" y="24022909"/>
            <a:ext cx="4356000" cy="3828668"/>
            <a:chOff x="11023361" y="23230821"/>
            <a:chExt cx="4356000" cy="3828668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B220D1D4-B8B1-48C4-9320-F7F62387AC72}"/>
                </a:ext>
              </a:extLst>
            </p:cNvPr>
            <p:cNvGrpSpPr/>
            <p:nvPr/>
          </p:nvGrpSpPr>
          <p:grpSpPr>
            <a:xfrm>
              <a:off x="11861561" y="26474714"/>
              <a:ext cx="2686273" cy="584775"/>
              <a:chOff x="11861561" y="26474714"/>
              <a:chExt cx="2686273" cy="584775"/>
            </a:xfrm>
          </p:grpSpPr>
          <p:sp>
            <p:nvSpPr>
              <p:cNvPr id="64" name="文字方塊 63"/>
              <p:cNvSpPr txBox="1"/>
              <p:nvPr/>
            </p:nvSpPr>
            <p:spPr>
              <a:xfrm>
                <a:off x="11861561" y="26474714"/>
                <a:ext cx="2686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、   條</a:t>
                </a:r>
              </a:p>
            </p:txBody>
          </p:sp>
          <p:pic>
            <p:nvPicPr>
              <p:cNvPr id="130" name="圖片 86" descr="餐_標楷拷貝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304507" y="26607507"/>
                <a:ext cx="369897" cy="36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7" name="Picture 4" descr="D:\阿達\2016年計畫\2016年 龍鑾潭\20161013\PA142447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361" y="23230821"/>
              <a:ext cx="4356000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矩形 93"/>
          <p:cNvSpPr/>
          <p:nvPr/>
        </p:nvSpPr>
        <p:spPr>
          <a:xfrm>
            <a:off x="20985746" y="33135126"/>
            <a:ext cx="6413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zh-TW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龍鑾潭、草潭及南仁湖比較</a:t>
            </a:r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98" name="表格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65267"/>
              </p:ext>
            </p:extLst>
          </p:nvPr>
        </p:nvGraphicFramePr>
        <p:xfrm>
          <a:off x="16846390" y="33719902"/>
          <a:ext cx="15048453" cy="8560238"/>
        </p:xfrm>
        <a:graphic>
          <a:graphicData uri="http://schemas.openxmlformats.org/drawingml/2006/table">
            <a:tbl>
              <a:tblPr/>
              <a:tblGrid>
                <a:gridCol w="347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66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龍鑾潭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草潭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南仁湖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水質評估結果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歷年水質變化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未受至中度污染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中度污染</a:t>
                      </a:r>
                    </a:p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持平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稍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受至中度污染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水體優養狀況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歷年變化</a:t>
                      </a: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優養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優養</a:t>
                      </a:r>
                    </a:p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持平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優養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重要水質因子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水中顆粒物質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導電度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水中顆粒物質</a:t>
                      </a:r>
                      <a:r>
                        <a:rPr lang="en-US" sz="21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導電度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水中顆粒物質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導電度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環境影響因子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季節變化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落山風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堤防狀況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水閘門管理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水位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底質沉積物清除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平均底棲生物豐度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歷年變化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306(ind./m</a:t>
                      </a:r>
                      <a:r>
                        <a:rPr lang="en-US" sz="21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280(ind./m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數量漸減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94 (ind./m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優勢底棲生物種類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歷年豐度變化</a:t>
                      </a: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螺貝類</a:t>
                      </a:r>
                    </a:p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數量漸減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螺貝類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水生昆蟲、蝦蟹類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指標底棲生物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豐度變化</a:t>
                      </a: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石田螺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數量漸減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──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日本沼蝦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平均魚類豐度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歷年變化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17.7(ind./</a:t>
                      </a:r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17.6(ind./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數量漸增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62.5(ind./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數量漸增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70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優勢魚類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歷年豐度變化</a:t>
                      </a: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10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條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數量持平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──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羅漢魚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數量漸增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25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100" b="1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重要生態課題</a:t>
                      </a:r>
                      <a:endParaRPr lang="zh-TW" sz="2100" dirty="0">
                        <a:solidFill>
                          <a:srgbClr val="00000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魚類種類單調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魚類外來種種類增加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人為放生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人為捕捉及釣捕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紅鰭鮊數量增加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魚類種類單調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人為工程干擾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魚類外來種比例增</a:t>
                      </a:r>
                    </a:p>
                    <a:p>
                      <a:r>
                        <a:rPr lang="zh-TW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人為捕捉及釣捕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水位管理</a:t>
                      </a:r>
                    </a:p>
                    <a:p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魚類種類單調</a:t>
                      </a:r>
                    </a:p>
                    <a:p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魚類外來種生物量增加</a:t>
                      </a:r>
                    </a:p>
                    <a:p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沉積物產生的陸化問題</a:t>
                      </a:r>
                    </a:p>
                    <a:p>
                      <a:r>
                        <a:rPr lang="zh-TW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洄游路徑受阻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9" name="表格 98">
            <a:extLst>
              <a:ext uri="{FF2B5EF4-FFF2-40B4-BE49-F238E27FC236}">
                <a16:creationId xmlns:a16="http://schemas.microsoft.com/office/drawing/2014/main" id="{FEEF30A9-4735-42B2-922B-31B76DA03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81856"/>
              </p:ext>
            </p:extLst>
          </p:nvPr>
        </p:nvGraphicFramePr>
        <p:xfrm>
          <a:off x="715897" y="24354486"/>
          <a:ext cx="9476478" cy="3471695"/>
        </p:xfrm>
        <a:graphic>
          <a:graphicData uri="http://schemas.openxmlformats.org/drawingml/2006/table">
            <a:tbl>
              <a:tblPr/>
              <a:tblGrid>
                <a:gridCol w="1365417">
                  <a:extLst>
                    <a:ext uri="{9D8B030D-6E8A-4147-A177-3AD203B41FA5}">
                      <a16:colId xmlns:a16="http://schemas.microsoft.com/office/drawing/2014/main" val="2186426365"/>
                    </a:ext>
                  </a:extLst>
                </a:gridCol>
                <a:gridCol w="512031">
                  <a:extLst>
                    <a:ext uri="{9D8B030D-6E8A-4147-A177-3AD203B41FA5}">
                      <a16:colId xmlns:a16="http://schemas.microsoft.com/office/drawing/2014/main" val="3357742992"/>
                    </a:ext>
                  </a:extLst>
                </a:gridCol>
                <a:gridCol w="512031">
                  <a:extLst>
                    <a:ext uri="{9D8B030D-6E8A-4147-A177-3AD203B41FA5}">
                      <a16:colId xmlns:a16="http://schemas.microsoft.com/office/drawing/2014/main" val="435826858"/>
                    </a:ext>
                  </a:extLst>
                </a:gridCol>
                <a:gridCol w="133067">
                  <a:extLst>
                    <a:ext uri="{9D8B030D-6E8A-4147-A177-3AD203B41FA5}">
                      <a16:colId xmlns:a16="http://schemas.microsoft.com/office/drawing/2014/main" val="1688306770"/>
                    </a:ext>
                  </a:extLst>
                </a:gridCol>
                <a:gridCol w="676764">
                  <a:extLst>
                    <a:ext uri="{9D8B030D-6E8A-4147-A177-3AD203B41FA5}">
                      <a16:colId xmlns:a16="http://schemas.microsoft.com/office/drawing/2014/main" val="4209957564"/>
                    </a:ext>
                  </a:extLst>
                </a:gridCol>
                <a:gridCol w="676764">
                  <a:extLst>
                    <a:ext uri="{9D8B030D-6E8A-4147-A177-3AD203B41FA5}">
                      <a16:colId xmlns:a16="http://schemas.microsoft.com/office/drawing/2014/main" val="2007856419"/>
                    </a:ext>
                  </a:extLst>
                </a:gridCol>
                <a:gridCol w="133067">
                  <a:extLst>
                    <a:ext uri="{9D8B030D-6E8A-4147-A177-3AD203B41FA5}">
                      <a16:colId xmlns:a16="http://schemas.microsoft.com/office/drawing/2014/main" val="92969619"/>
                    </a:ext>
                  </a:extLst>
                </a:gridCol>
                <a:gridCol w="833242">
                  <a:extLst>
                    <a:ext uri="{9D8B030D-6E8A-4147-A177-3AD203B41FA5}">
                      <a16:colId xmlns:a16="http://schemas.microsoft.com/office/drawing/2014/main" val="3231686543"/>
                    </a:ext>
                  </a:extLst>
                </a:gridCol>
                <a:gridCol w="833242">
                  <a:extLst>
                    <a:ext uri="{9D8B030D-6E8A-4147-A177-3AD203B41FA5}">
                      <a16:colId xmlns:a16="http://schemas.microsoft.com/office/drawing/2014/main" val="4099805185"/>
                    </a:ext>
                  </a:extLst>
                </a:gridCol>
                <a:gridCol w="133067">
                  <a:extLst>
                    <a:ext uri="{9D8B030D-6E8A-4147-A177-3AD203B41FA5}">
                      <a16:colId xmlns:a16="http://schemas.microsoft.com/office/drawing/2014/main" val="1834960700"/>
                    </a:ext>
                  </a:extLst>
                </a:gridCol>
                <a:gridCol w="676764">
                  <a:extLst>
                    <a:ext uri="{9D8B030D-6E8A-4147-A177-3AD203B41FA5}">
                      <a16:colId xmlns:a16="http://schemas.microsoft.com/office/drawing/2014/main" val="426469350"/>
                    </a:ext>
                  </a:extLst>
                </a:gridCol>
                <a:gridCol w="676764">
                  <a:extLst>
                    <a:ext uri="{9D8B030D-6E8A-4147-A177-3AD203B41FA5}">
                      <a16:colId xmlns:a16="http://schemas.microsoft.com/office/drawing/2014/main" val="706112498"/>
                    </a:ext>
                  </a:extLst>
                </a:gridCol>
                <a:gridCol w="133067">
                  <a:extLst>
                    <a:ext uri="{9D8B030D-6E8A-4147-A177-3AD203B41FA5}">
                      <a16:colId xmlns:a16="http://schemas.microsoft.com/office/drawing/2014/main" val="201123794"/>
                    </a:ext>
                  </a:extLst>
                </a:gridCol>
                <a:gridCol w="512031">
                  <a:extLst>
                    <a:ext uri="{9D8B030D-6E8A-4147-A177-3AD203B41FA5}">
                      <a16:colId xmlns:a16="http://schemas.microsoft.com/office/drawing/2014/main" val="1469695493"/>
                    </a:ext>
                  </a:extLst>
                </a:gridCol>
                <a:gridCol w="512031">
                  <a:extLst>
                    <a:ext uri="{9D8B030D-6E8A-4147-A177-3AD203B41FA5}">
                      <a16:colId xmlns:a16="http://schemas.microsoft.com/office/drawing/2014/main" val="419211144"/>
                    </a:ext>
                  </a:extLst>
                </a:gridCol>
                <a:gridCol w="133067">
                  <a:extLst>
                    <a:ext uri="{9D8B030D-6E8A-4147-A177-3AD203B41FA5}">
                      <a16:colId xmlns:a16="http://schemas.microsoft.com/office/drawing/2014/main" val="490226903"/>
                    </a:ext>
                  </a:extLst>
                </a:gridCol>
                <a:gridCol w="512031">
                  <a:extLst>
                    <a:ext uri="{9D8B030D-6E8A-4147-A177-3AD203B41FA5}">
                      <a16:colId xmlns:a16="http://schemas.microsoft.com/office/drawing/2014/main" val="3033856171"/>
                    </a:ext>
                  </a:extLst>
                </a:gridCol>
                <a:gridCol w="512031">
                  <a:extLst>
                    <a:ext uri="{9D8B030D-6E8A-4147-A177-3AD203B41FA5}">
                      <a16:colId xmlns:a16="http://schemas.microsoft.com/office/drawing/2014/main" val="2527571566"/>
                    </a:ext>
                  </a:extLst>
                </a:gridCol>
              </a:tblGrid>
              <a:tr h="5447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龍鑾潭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馬鞍山橋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南側入水口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北側濕地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草潭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南仁湖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70408"/>
                  </a:ext>
                </a:extLst>
              </a:tr>
              <a:tr h="4878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12694"/>
                  </a:ext>
                </a:extLst>
              </a:tr>
              <a:tr h="487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魚類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29190"/>
                  </a:ext>
                </a:extLst>
              </a:tr>
              <a:tr h="487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底棲生物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93643"/>
                  </a:ext>
                </a:extLst>
              </a:tr>
              <a:tr h="487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浮游藻類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43466"/>
                  </a:ext>
                </a:extLst>
              </a:tr>
              <a:tr h="487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附著藻類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94398"/>
                  </a:ext>
                </a:extLst>
              </a:tr>
              <a:tr h="487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浮游動物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374" marR="9374" marT="70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88151"/>
                  </a:ext>
                </a:extLst>
              </a:tr>
            </a:tbl>
          </a:graphicData>
        </a:graphic>
      </p:graphicFrame>
      <p:grpSp>
        <p:nvGrpSpPr>
          <p:cNvPr id="27" name="群組 26">
            <a:extLst>
              <a:ext uri="{FF2B5EF4-FFF2-40B4-BE49-F238E27FC236}">
                <a16:creationId xmlns:a16="http://schemas.microsoft.com/office/drawing/2014/main" id="{C285FD86-628A-4A4E-B99C-BDEB8E28DE42}"/>
              </a:ext>
            </a:extLst>
          </p:cNvPr>
          <p:cNvGrpSpPr/>
          <p:nvPr/>
        </p:nvGrpSpPr>
        <p:grpSpPr>
          <a:xfrm>
            <a:off x="1036912" y="12779981"/>
            <a:ext cx="14728665" cy="6048672"/>
            <a:chOff x="1036912" y="10873508"/>
            <a:chExt cx="14728665" cy="604867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569177" y="10918937"/>
              <a:ext cx="7196400" cy="5400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20" name="文字方塊 19"/>
            <p:cNvSpPr txBox="1"/>
            <p:nvPr/>
          </p:nvSpPr>
          <p:spPr>
            <a:xfrm>
              <a:off x="3667301" y="16337405"/>
              <a:ext cx="9476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 (A)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龍鑾潭及草潭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樣點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位置；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(B)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南仁湖樣點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位置</a:t>
              </a:r>
            </a:p>
          </p:txBody>
        </p:sp>
        <p:grpSp>
          <p:nvGrpSpPr>
            <p:cNvPr id="103" name="群組 102"/>
            <p:cNvGrpSpPr>
              <a:grpSpLocks noChangeAspect="1"/>
            </p:cNvGrpSpPr>
            <p:nvPr/>
          </p:nvGrpSpPr>
          <p:grpSpPr>
            <a:xfrm>
              <a:off x="1036912" y="10873508"/>
              <a:ext cx="7200001" cy="5400000"/>
              <a:chOff x="-1" y="0"/>
              <a:chExt cx="9144001" cy="6858000"/>
            </a:xfrm>
          </p:grpSpPr>
          <p:grpSp>
            <p:nvGrpSpPr>
              <p:cNvPr id="104" name="群組 7"/>
              <p:cNvGrpSpPr/>
              <p:nvPr/>
            </p:nvGrpSpPr>
            <p:grpSpPr>
              <a:xfrm>
                <a:off x="-1" y="0"/>
                <a:ext cx="9144001" cy="6858000"/>
                <a:chOff x="-1" y="0"/>
                <a:chExt cx="9144001" cy="6858000"/>
              </a:xfrm>
            </p:grpSpPr>
            <p:pic>
              <p:nvPicPr>
                <p:cNvPr id="107" name="Picture 2" descr="D:\大駿檔案夾\6執行計畫\6.國家公園\龍鑾潭\樣點2.jpe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r="29032"/>
                <a:stretch>
                  <a:fillRect/>
                </a:stretch>
              </p:blipFill>
              <p:spPr bwMode="auto">
                <a:xfrm>
                  <a:off x="-1" y="0"/>
                  <a:ext cx="9144001" cy="68580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</p:pic>
            <p:sp>
              <p:nvSpPr>
                <p:cNvPr id="108" name="手繪多邊形 2"/>
                <p:cNvSpPr/>
                <p:nvPr/>
              </p:nvSpPr>
              <p:spPr>
                <a:xfrm>
                  <a:off x="481263" y="4398745"/>
                  <a:ext cx="1809550" cy="2011680"/>
                </a:xfrm>
                <a:custGeom>
                  <a:avLst/>
                  <a:gdLst>
                    <a:gd name="connsiteX0" fmla="*/ 0 w 1809550"/>
                    <a:gd name="connsiteY0" fmla="*/ 125129 h 2011680"/>
                    <a:gd name="connsiteX1" fmla="*/ 182880 w 1809550"/>
                    <a:gd name="connsiteY1" fmla="*/ 0 h 2011680"/>
                    <a:gd name="connsiteX2" fmla="*/ 288758 w 1809550"/>
                    <a:gd name="connsiteY2" fmla="*/ 125129 h 2011680"/>
                    <a:gd name="connsiteX3" fmla="*/ 423512 w 1809550"/>
                    <a:gd name="connsiteY3" fmla="*/ 240632 h 2011680"/>
                    <a:gd name="connsiteX4" fmla="*/ 558265 w 1809550"/>
                    <a:gd name="connsiteY4" fmla="*/ 539015 h 2011680"/>
                    <a:gd name="connsiteX5" fmla="*/ 577516 w 1809550"/>
                    <a:gd name="connsiteY5" fmla="*/ 721895 h 2011680"/>
                    <a:gd name="connsiteX6" fmla="*/ 798897 w 1809550"/>
                    <a:gd name="connsiteY6" fmla="*/ 952901 h 2011680"/>
                    <a:gd name="connsiteX7" fmla="*/ 981777 w 1809550"/>
                    <a:gd name="connsiteY7" fmla="*/ 1174282 h 2011680"/>
                    <a:gd name="connsiteX8" fmla="*/ 1530417 w 1809550"/>
                    <a:gd name="connsiteY8" fmla="*/ 1135781 h 2011680"/>
                    <a:gd name="connsiteX9" fmla="*/ 1684421 w 1809550"/>
                    <a:gd name="connsiteY9" fmla="*/ 1376413 h 2011680"/>
                    <a:gd name="connsiteX10" fmla="*/ 1703672 w 1809550"/>
                    <a:gd name="connsiteY10" fmla="*/ 1501541 h 2011680"/>
                    <a:gd name="connsiteX11" fmla="*/ 1809550 w 1809550"/>
                    <a:gd name="connsiteY11" fmla="*/ 1665171 h 2011680"/>
                    <a:gd name="connsiteX12" fmla="*/ 1722922 w 1809550"/>
                    <a:gd name="connsiteY12" fmla="*/ 1838426 h 2011680"/>
                    <a:gd name="connsiteX13" fmla="*/ 1482291 w 1809550"/>
                    <a:gd name="connsiteY13" fmla="*/ 1838426 h 2011680"/>
                    <a:gd name="connsiteX14" fmla="*/ 1395663 w 1809550"/>
                    <a:gd name="connsiteY14" fmla="*/ 2002055 h 2011680"/>
                    <a:gd name="connsiteX15" fmla="*/ 1203158 w 1809550"/>
                    <a:gd name="connsiteY15" fmla="*/ 2011680 h 2011680"/>
                    <a:gd name="connsiteX16" fmla="*/ 1097280 w 1809550"/>
                    <a:gd name="connsiteY16" fmla="*/ 1982804 h 2011680"/>
                    <a:gd name="connsiteX17" fmla="*/ 654518 w 1809550"/>
                    <a:gd name="connsiteY17" fmla="*/ 1463040 h 2011680"/>
                    <a:gd name="connsiteX18" fmla="*/ 625642 w 1809550"/>
                    <a:gd name="connsiteY18" fmla="*/ 1376413 h 2011680"/>
                    <a:gd name="connsiteX19" fmla="*/ 481263 w 1809550"/>
                    <a:gd name="connsiteY19" fmla="*/ 1299411 h 2011680"/>
                    <a:gd name="connsiteX20" fmla="*/ 259882 w 1809550"/>
                    <a:gd name="connsiteY20" fmla="*/ 1135781 h 2011680"/>
                    <a:gd name="connsiteX21" fmla="*/ 192505 w 1809550"/>
                    <a:gd name="connsiteY21" fmla="*/ 924026 h 2011680"/>
                    <a:gd name="connsiteX22" fmla="*/ 173255 w 1809550"/>
                    <a:gd name="connsiteY22" fmla="*/ 760396 h 2011680"/>
                    <a:gd name="connsiteX23" fmla="*/ 86628 w 1809550"/>
                    <a:gd name="connsiteY23" fmla="*/ 385011 h 2011680"/>
                    <a:gd name="connsiteX24" fmla="*/ 0 w 1809550"/>
                    <a:gd name="connsiteY24" fmla="*/ 125129 h 201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09550" h="2011680">
                      <a:moveTo>
                        <a:pt x="0" y="125129"/>
                      </a:moveTo>
                      <a:lnTo>
                        <a:pt x="182880" y="0"/>
                      </a:lnTo>
                      <a:lnTo>
                        <a:pt x="288758" y="125129"/>
                      </a:lnTo>
                      <a:lnTo>
                        <a:pt x="423512" y="240632"/>
                      </a:lnTo>
                      <a:lnTo>
                        <a:pt x="558265" y="539015"/>
                      </a:lnTo>
                      <a:lnTo>
                        <a:pt x="577516" y="721895"/>
                      </a:lnTo>
                      <a:lnTo>
                        <a:pt x="798897" y="952901"/>
                      </a:lnTo>
                      <a:lnTo>
                        <a:pt x="981777" y="1174282"/>
                      </a:lnTo>
                      <a:lnTo>
                        <a:pt x="1530417" y="1135781"/>
                      </a:lnTo>
                      <a:lnTo>
                        <a:pt x="1684421" y="1376413"/>
                      </a:lnTo>
                      <a:lnTo>
                        <a:pt x="1703672" y="1501541"/>
                      </a:lnTo>
                      <a:lnTo>
                        <a:pt x="1809550" y="1665171"/>
                      </a:lnTo>
                      <a:lnTo>
                        <a:pt x="1722922" y="1838426"/>
                      </a:lnTo>
                      <a:lnTo>
                        <a:pt x="1482291" y="1838426"/>
                      </a:lnTo>
                      <a:lnTo>
                        <a:pt x="1395663" y="2002055"/>
                      </a:lnTo>
                      <a:lnTo>
                        <a:pt x="1203158" y="2011680"/>
                      </a:lnTo>
                      <a:lnTo>
                        <a:pt x="1097280" y="1982804"/>
                      </a:lnTo>
                      <a:lnTo>
                        <a:pt x="654518" y="1463040"/>
                      </a:lnTo>
                      <a:lnTo>
                        <a:pt x="625642" y="1376413"/>
                      </a:lnTo>
                      <a:lnTo>
                        <a:pt x="481263" y="1299411"/>
                      </a:lnTo>
                      <a:lnTo>
                        <a:pt x="259882" y="1135781"/>
                      </a:lnTo>
                      <a:lnTo>
                        <a:pt x="192505" y="924026"/>
                      </a:lnTo>
                      <a:lnTo>
                        <a:pt x="173255" y="760396"/>
                      </a:lnTo>
                      <a:lnTo>
                        <a:pt x="86628" y="385011"/>
                      </a:lnTo>
                      <a:lnTo>
                        <a:pt x="0" y="125129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00" dirty="0"/>
                </a:p>
              </p:txBody>
            </p:sp>
            <p:sp>
              <p:nvSpPr>
                <p:cNvPr id="109" name="橢圓 108"/>
                <p:cNvSpPr/>
                <p:nvPr/>
              </p:nvSpPr>
              <p:spPr>
                <a:xfrm>
                  <a:off x="5724128" y="630932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00"/>
                </a:p>
              </p:txBody>
            </p:sp>
            <p:sp>
              <p:nvSpPr>
                <p:cNvPr id="110" name="橢圓 109"/>
                <p:cNvSpPr/>
                <p:nvPr/>
              </p:nvSpPr>
              <p:spPr>
                <a:xfrm>
                  <a:off x="1115616" y="54868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100"/>
                </a:p>
              </p:txBody>
            </p:sp>
            <p:sp>
              <p:nvSpPr>
                <p:cNvPr id="111" name="文字方塊 110"/>
                <p:cNvSpPr txBox="1"/>
                <p:nvPr/>
              </p:nvSpPr>
              <p:spPr>
                <a:xfrm>
                  <a:off x="4452601" y="6237312"/>
                  <a:ext cx="1089567" cy="32247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050" b="1" dirty="0">
                      <a:latin typeface="標楷體" pitchFamily="65" charset="-120"/>
                      <a:ea typeface="標楷體" pitchFamily="65" charset="-120"/>
                    </a:rPr>
                    <a:t>南側入水口</a:t>
                  </a:r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625107" y="210127"/>
                  <a:ext cx="1089567" cy="322473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zh-TW" sz="1050" b="1" dirty="0">
                      <a:latin typeface="Times New Roman"/>
                      <a:ea typeface="標楷體"/>
                      <a:cs typeface="Times New Roman"/>
                    </a:rPr>
                    <a:t>出水口濕地</a:t>
                  </a:r>
                  <a:endParaRPr lang="zh-TW" altLang="en-US" sz="1050" b="1" dirty="0"/>
                </a:p>
              </p:txBody>
            </p:sp>
          </p:grpSp>
          <p:sp>
            <p:nvSpPr>
              <p:cNvPr id="105" name="橢圓 104"/>
              <p:cNvSpPr/>
              <p:nvPr/>
            </p:nvSpPr>
            <p:spPr>
              <a:xfrm>
                <a:off x="8316416" y="609329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100"/>
              </a:p>
            </p:txBody>
          </p:sp>
          <p:sp>
            <p:nvSpPr>
              <p:cNvPr id="106" name="文字方塊 105"/>
              <p:cNvSpPr txBox="1"/>
              <p:nvPr/>
            </p:nvSpPr>
            <p:spPr>
              <a:xfrm>
                <a:off x="7308303" y="5970767"/>
                <a:ext cx="918559" cy="32247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050" b="1" dirty="0">
                    <a:latin typeface="標楷體" pitchFamily="65" charset="-120"/>
                    <a:ea typeface="標楷體" pitchFamily="65" charset="-120"/>
                  </a:rPr>
                  <a:t>馬鞍山橋</a:t>
                </a:r>
              </a:p>
            </p:txBody>
          </p:sp>
        </p:grp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C1CEBE8-CE77-496E-B576-3D6656D8DA3D}"/>
              </a:ext>
            </a:extLst>
          </p:cNvPr>
          <p:cNvGrpSpPr/>
          <p:nvPr/>
        </p:nvGrpSpPr>
        <p:grpSpPr>
          <a:xfrm>
            <a:off x="720010" y="27995593"/>
            <a:ext cx="15243765" cy="3472203"/>
            <a:chOff x="720010" y="26708160"/>
            <a:chExt cx="15243765" cy="3472203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9B1423F1-F3E8-4AD5-B95D-47057208725D}"/>
                </a:ext>
              </a:extLst>
            </p:cNvPr>
            <p:cNvGrpSpPr/>
            <p:nvPr/>
          </p:nvGrpSpPr>
          <p:grpSpPr>
            <a:xfrm>
              <a:off x="724046" y="26708160"/>
              <a:ext cx="15239729" cy="3472203"/>
              <a:chOff x="724046" y="26660520"/>
              <a:chExt cx="15239729" cy="3472203"/>
            </a:xfrm>
          </p:grpSpPr>
          <p:sp>
            <p:nvSpPr>
              <p:cNvPr id="55" name="文字方塊 54"/>
              <p:cNvSpPr txBox="1"/>
              <p:nvPr/>
            </p:nvSpPr>
            <p:spPr>
              <a:xfrm>
                <a:off x="5098503" y="29543273"/>
                <a:ext cx="28321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臺灣石鮒</a:t>
                </a:r>
                <a:endPara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F0AA1171-286B-4C9B-8CBF-4F531B551092}"/>
                  </a:ext>
                </a:extLst>
              </p:cNvPr>
              <p:cNvGrpSpPr/>
              <p:nvPr/>
            </p:nvGrpSpPr>
            <p:grpSpPr>
              <a:xfrm>
                <a:off x="8341629" y="26660520"/>
                <a:ext cx="3816000" cy="3465972"/>
                <a:chOff x="8341629" y="26660520"/>
                <a:chExt cx="3816000" cy="3465972"/>
              </a:xfrm>
            </p:grpSpPr>
            <p:pic>
              <p:nvPicPr>
                <p:cNvPr id="1026" name="Picture 2" descr="G:\TOSHIBA 硬碟備份\2013年\2013年  龍鑾潭\照片\第二次採樣\羅漢魚\IMG_7135-1.jpg"/>
                <p:cNvPicPr>
                  <a:picLocks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15" r="768"/>
                <a:stretch/>
              </p:blipFill>
              <p:spPr bwMode="auto">
                <a:xfrm>
                  <a:off x="8341629" y="26660520"/>
                  <a:ext cx="3816000" cy="28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文字方塊 66"/>
                <p:cNvSpPr txBox="1"/>
                <p:nvPr/>
              </p:nvSpPr>
              <p:spPr>
                <a:xfrm>
                  <a:off x="8916321" y="29541717"/>
                  <a:ext cx="266429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圖</a:t>
                  </a:r>
                  <a:r>
                    <a:rPr lang="en-US" altLang="zh-TW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5</a:t>
                  </a:r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、</a:t>
                  </a:r>
                  <a:r>
                    <a:rPr lang="zh-TW" altLang="zh-TW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羅漢魚</a:t>
                  </a:r>
                  <a:endPara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BAD2D095-903D-4C03-8D7A-0C9B3AFD7926}"/>
                  </a:ext>
                </a:extLst>
              </p:cNvPr>
              <p:cNvGrpSpPr/>
              <p:nvPr/>
            </p:nvGrpSpPr>
            <p:grpSpPr>
              <a:xfrm>
                <a:off x="12147775" y="26660927"/>
                <a:ext cx="3816000" cy="3465854"/>
                <a:chOff x="12160475" y="26660927"/>
                <a:chExt cx="3816000" cy="3465854"/>
              </a:xfrm>
            </p:grpSpPr>
            <p:pic>
              <p:nvPicPr>
                <p:cNvPr id="1025" name="Picture 1" descr="G:\D槽備份\阿達\物種生態照\蝦蟹類\蝦類\日本沼蝦 (5).JPG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60475" y="26660927"/>
                  <a:ext cx="3816000" cy="28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8" name="文字方塊 67"/>
                <p:cNvSpPr txBox="1"/>
                <p:nvPr/>
              </p:nvSpPr>
              <p:spPr>
                <a:xfrm>
                  <a:off x="12451317" y="29542006"/>
                  <a:ext cx="32262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圖</a:t>
                  </a:r>
                  <a:r>
                    <a:rPr lang="en-US" altLang="zh-TW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6</a:t>
                  </a:r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、</a:t>
                  </a:r>
                  <a:r>
                    <a:rPr lang="zh-TW" altLang="zh-TW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日本沼蝦</a:t>
                  </a:r>
                  <a:endPara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" name="文字方塊 57"/>
              <p:cNvSpPr txBox="1"/>
              <p:nvPr/>
            </p:nvSpPr>
            <p:spPr>
              <a:xfrm>
                <a:off x="724046" y="29547948"/>
                <a:ext cx="3797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、石田螺</a:t>
                </a:r>
              </a:p>
            </p:txBody>
          </p:sp>
        </p:grpSp>
        <p:pic>
          <p:nvPicPr>
            <p:cNvPr id="12" name="Picture 4" descr="G:\D槽備份\阿達\物種生態照\螺貝類\石田螺-1.jpg">
              <a:extLst>
                <a:ext uri="{FF2B5EF4-FFF2-40B4-BE49-F238E27FC236}">
                  <a16:creationId xmlns:a16="http://schemas.microsoft.com/office/drawing/2014/main" id="{3D3323DB-5F3A-4FDF-9BE8-8FBE055EE35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10" y="26710636"/>
              <a:ext cx="381600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E985CD3-35F7-4709-B9A8-9478BDF75BCB}"/>
              </a:ext>
            </a:extLst>
          </p:cNvPr>
          <p:cNvGrpSpPr/>
          <p:nvPr/>
        </p:nvGrpSpPr>
        <p:grpSpPr>
          <a:xfrm>
            <a:off x="16841982" y="23258884"/>
            <a:ext cx="14705859" cy="4911064"/>
            <a:chOff x="715897" y="38020524"/>
            <a:chExt cx="14705859" cy="491106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140C38E-43BD-4079-A612-0B9B66F8B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7434" y="38435503"/>
              <a:ext cx="6804322" cy="3708000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A246550-BC84-4911-AA5C-E72968C0B473}"/>
                </a:ext>
              </a:extLst>
            </p:cNvPr>
            <p:cNvSpPr/>
            <p:nvPr/>
          </p:nvSpPr>
          <p:spPr>
            <a:xfrm>
              <a:off x="2668228" y="42346813"/>
              <a:ext cx="107967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圖</a:t>
              </a:r>
              <a:r>
                <a:rPr lang="en-US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9</a:t>
              </a: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、龍鑾潭</a:t>
              </a:r>
              <a:r>
                <a:rPr lang="en-US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(a)</a:t>
              </a: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與</a:t>
              </a:r>
              <a:r>
                <a:rPr lang="zh-TW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南仁湖</a:t>
              </a:r>
              <a:r>
                <a:rPr lang="en-US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(b)</a:t>
              </a:r>
              <a:r>
                <a:rPr lang="zh-TW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魚類原生種與外來種</a:t>
              </a: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數</a:t>
              </a:r>
              <a:r>
                <a:rPr lang="zh-TW" altLang="zh-TW" sz="32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量比例圖</a:t>
              </a:r>
              <a:endParaRPr lang="zh-TW" altLang="zh-TW" sz="3200" dirty="0"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8BF7D423-372B-4370-8D42-377491C0EAE0}"/>
                </a:ext>
              </a:extLst>
            </p:cNvPr>
            <p:cNvSpPr txBox="1"/>
            <p:nvPr/>
          </p:nvSpPr>
          <p:spPr>
            <a:xfrm>
              <a:off x="720305" y="38020524"/>
              <a:ext cx="434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828E4DEB-3969-462C-A071-DE4B927ACC37}"/>
                </a:ext>
              </a:extLst>
            </p:cNvPr>
            <p:cNvSpPr txBox="1"/>
            <p:nvPr/>
          </p:nvSpPr>
          <p:spPr>
            <a:xfrm>
              <a:off x="8598296" y="38164540"/>
              <a:ext cx="434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73F83F18-CD78-4D66-96BC-E9C7D72A4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897" y="38456927"/>
              <a:ext cx="7814709" cy="3708000"/>
            </a:xfrm>
            <a:prstGeom prst="rect">
              <a:avLst/>
            </a:prstGeom>
          </p:spPr>
        </p:pic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DF251BBB-E1E6-46A5-87C9-605EE4BEB37A}"/>
              </a:ext>
            </a:extLst>
          </p:cNvPr>
          <p:cNvGrpSpPr/>
          <p:nvPr/>
        </p:nvGrpSpPr>
        <p:grpSpPr>
          <a:xfrm>
            <a:off x="16691229" y="18621849"/>
            <a:ext cx="15260106" cy="4709043"/>
            <a:chOff x="509871" y="38136017"/>
            <a:chExt cx="15260106" cy="4709043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E2924C85-DE38-48FA-AC66-7DC76BDCA88A}"/>
                </a:ext>
              </a:extLst>
            </p:cNvPr>
            <p:cNvGrpSpPr/>
            <p:nvPr/>
          </p:nvGrpSpPr>
          <p:grpSpPr>
            <a:xfrm>
              <a:off x="509871" y="38287447"/>
              <a:ext cx="15260106" cy="4557613"/>
              <a:chOff x="16567655" y="5728270"/>
              <a:chExt cx="15260106" cy="4557613"/>
            </a:xfrm>
          </p:grpSpPr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F7090650-74DF-49B7-A7FB-3F8FD452CBA1}"/>
                  </a:ext>
                </a:extLst>
              </p:cNvPr>
              <p:cNvSpPr txBox="1"/>
              <p:nvPr/>
            </p:nvSpPr>
            <p:spPr>
              <a:xfrm>
                <a:off x="19420316" y="9701108"/>
                <a:ext cx="95301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龍鑾潭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(a)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與南仁湖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(b)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歷年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底棲生物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數量變化圖</a:t>
                </a:r>
                <a:endPara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6" name="圖片 25">
                <a:extLst>
                  <a:ext uri="{FF2B5EF4-FFF2-40B4-BE49-F238E27FC236}">
                    <a16:creationId xmlns:a16="http://schemas.microsoft.com/office/drawing/2014/main" id="{22D1234B-BF94-4A13-A30C-47787FCDC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67655" y="5797356"/>
                <a:ext cx="8143485" cy="3708000"/>
              </a:xfrm>
              <a:prstGeom prst="rect">
                <a:avLst/>
              </a:prstGeom>
            </p:spPr>
          </p:pic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FE23CDD3-E501-41C6-B39F-1BF4A5605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31505" y="5728270"/>
                <a:ext cx="7096256" cy="3708000"/>
              </a:xfrm>
              <a:prstGeom prst="rect">
                <a:avLst/>
              </a:prstGeom>
            </p:spPr>
          </p:pic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7B1C6253-49BE-4832-BF6E-948A71F578D2}"/>
                </a:ext>
              </a:extLst>
            </p:cNvPr>
            <p:cNvSpPr txBox="1"/>
            <p:nvPr/>
          </p:nvSpPr>
          <p:spPr>
            <a:xfrm>
              <a:off x="524979" y="38136017"/>
              <a:ext cx="381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A4B9EC90-ECF5-4A7C-A66F-01125454BB37}"/>
                </a:ext>
              </a:extLst>
            </p:cNvPr>
            <p:cNvSpPr txBox="1"/>
            <p:nvPr/>
          </p:nvSpPr>
          <p:spPr>
            <a:xfrm>
              <a:off x="8738005" y="38136017"/>
              <a:ext cx="381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圖片 101">
            <a:extLst>
              <a:ext uri="{FF2B5EF4-FFF2-40B4-BE49-F238E27FC236}">
                <a16:creationId xmlns:a16="http://schemas.microsoft.com/office/drawing/2014/main" id="{0843338B-4EB9-4A14-8682-329936BB3ED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8041"/>
          <a:stretch/>
        </p:blipFill>
        <p:spPr bwMode="auto">
          <a:xfrm>
            <a:off x="944323" y="36941004"/>
            <a:ext cx="7178407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群組 46">
            <a:extLst>
              <a:ext uri="{FF2B5EF4-FFF2-40B4-BE49-F238E27FC236}">
                <a16:creationId xmlns:a16="http://schemas.microsoft.com/office/drawing/2014/main" id="{F2529828-4E49-424A-8937-4B8562CDF1C6}"/>
              </a:ext>
            </a:extLst>
          </p:cNvPr>
          <p:cNvGrpSpPr/>
          <p:nvPr/>
        </p:nvGrpSpPr>
        <p:grpSpPr>
          <a:xfrm>
            <a:off x="360266" y="19371027"/>
            <a:ext cx="15405312" cy="4031873"/>
            <a:chOff x="360266" y="18639334"/>
            <a:chExt cx="15405312" cy="4031873"/>
          </a:xfrm>
        </p:grpSpPr>
        <p:sp>
          <p:nvSpPr>
            <p:cNvPr id="22" name="矩形 21"/>
            <p:cNvSpPr/>
            <p:nvPr/>
          </p:nvSpPr>
          <p:spPr>
            <a:xfrm>
              <a:off x="360266" y="18639334"/>
              <a:ext cx="15405312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三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、調查結果</a:t>
              </a:r>
              <a:endPara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lvl="1" algn="just"/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 水域生物調查結果如表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所示。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龍鑾潭魚類數量與生物量以</a:t>
              </a:r>
              <a:r>
                <a:rPr lang="zh-TW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餐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條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(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2)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為主，底棲生物數量與分布範圍以石田螺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(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3)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最多。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馬鞍山橋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與</a:t>
              </a:r>
              <a:r>
                <a:rPr lang="zh-TW" altLang="zh-TW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南側入水口</a:t>
              </a:r>
              <a:r>
                <a:rPr lang="zh-TW" altLang="en-US" sz="3200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sym typeface="Wingdings" pitchFamily="2" charset="2"/>
                </a:rPr>
                <a:t>魚類都以外來種為主，底棲生物也以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中高耐污性的物種為主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北側濕地，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魚類的種類與龍鑾潭大致相同，但是數量與生物量皆以外來種較高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。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草潭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的魚類數量與生物量也以外來種為主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，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但是仍有調查到臺灣特有種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臺灣石鮒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4)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itchFamily="2" charset="2"/>
                </a:rPr>
                <a:t>底棲生物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以中高耐污性的生物為主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南仁湖魚類數量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與生物量皆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以羅漢魚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最高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5)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底棲生物數量與分布範圍以日本沼蝦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6)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最多，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螺貝類的數量較為稀少。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4" name="圖片 86" descr="餐_標楷拷貝">
              <a:extLst>
                <a:ext uri="{FF2B5EF4-FFF2-40B4-BE49-F238E27FC236}">
                  <a16:creationId xmlns:a16="http://schemas.microsoft.com/office/drawing/2014/main" id="{A461E4EF-739A-4CFC-93C8-D8B5EAAB8B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90682" y="19269086"/>
              <a:ext cx="369897" cy="36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B4387248-654A-4DAC-BB78-2D6D4ECD21EE}"/>
              </a:ext>
            </a:extLst>
          </p:cNvPr>
          <p:cNvSpPr txBox="1"/>
          <p:nvPr/>
        </p:nvSpPr>
        <p:spPr>
          <a:xfrm>
            <a:off x="509207" y="31804288"/>
            <a:ext cx="151321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龍鑾潭總平均沉降管累積速度為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33.4</a:t>
            </a:r>
            <a:r>
              <a:rPr lang="zh-TW" altLang="zh-TW" sz="32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±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23.1cm/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年，總平均密度為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0.52</a:t>
            </a:r>
            <a:r>
              <a:rPr lang="zh-TW" altLang="zh-TW" sz="32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±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0.53g/cm</a:t>
            </a:r>
            <a:r>
              <a:rPr lang="en-US" altLang="zh-TW" sz="3200" baseline="30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。平均累積高度以龍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50.1±29.6 cm/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年最高，但是沉積物密度以龍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0.89±0.33 g/cm</a:t>
            </a:r>
            <a:r>
              <a:rPr lang="en-US" altLang="zh-TW" sz="3200" baseline="30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最高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草潭推估每年累計高度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(cm)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4.2±35.4cm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，較鄰近的龍鑾潭稍快。單一樣點且僅有兩次調查數據，因此仍需有更多的調查資料以做出較符合實際狀況的判斷。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南仁湖總平均每年累計高度為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11.6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±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4.9cm/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年，總平均密度為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0.22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±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0.29g/cm</a:t>
            </a:r>
            <a:r>
              <a:rPr lang="en-US" altLang="zh-TW" sz="3200" baseline="30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。各樣點每年累積高度在中央水域以南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 (13.3cm/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最快，其次為南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6(12.5 cm/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，沉積物密度以南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0.32g/cm</a:t>
            </a:r>
            <a:r>
              <a:rPr lang="en-US" altLang="zh-TW" sz="3200" baseline="30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0.35g/cm</a:t>
            </a:r>
            <a:r>
              <a:rPr lang="en-US" altLang="zh-TW" sz="3200" baseline="30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較高，累積速率較快的樣點與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106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年黃守忠等人的調查結果大致相同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。但是本計畫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累積速率較黃守忠等人快，造成累積速度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差異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的原因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仍有待討論。但是本計畫與黃守忠等人的結果，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皆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1(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黃守忠等人為主湖東側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6(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黃守忠等人為主湖東側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將是中央水域未來最快淤滿陸化的區域。</a:t>
            </a:r>
            <a:endParaRPr lang="zh-TW" altLang="en-US" sz="3200" dirty="0"/>
          </a:p>
          <a:p>
            <a:endParaRPr lang="en-US" altLang="zh-TW" sz="32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40A77AC5-BDB0-440A-857F-D62ADC4867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65108" y="36941004"/>
            <a:ext cx="6844939" cy="5400000"/>
          </a:xfrm>
          <a:prstGeom prst="rect">
            <a:avLst/>
          </a:prstGeom>
        </p:spPr>
      </p:pic>
      <p:grpSp>
        <p:nvGrpSpPr>
          <p:cNvPr id="62" name="群組 61">
            <a:extLst>
              <a:ext uri="{FF2B5EF4-FFF2-40B4-BE49-F238E27FC236}">
                <a16:creationId xmlns:a16="http://schemas.microsoft.com/office/drawing/2014/main" id="{941D1C73-4EFF-4B2F-9A8D-3273E72D28F8}"/>
              </a:ext>
            </a:extLst>
          </p:cNvPr>
          <p:cNvGrpSpPr/>
          <p:nvPr/>
        </p:nvGrpSpPr>
        <p:grpSpPr>
          <a:xfrm>
            <a:off x="16706337" y="12867033"/>
            <a:ext cx="15213665" cy="5639323"/>
            <a:chOff x="16706337" y="12795025"/>
            <a:chExt cx="15213665" cy="5639323"/>
          </a:xfrm>
        </p:grpSpPr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827B18DB-B85B-4049-B33E-E5AD60715FA6}"/>
                </a:ext>
              </a:extLst>
            </p:cNvPr>
            <p:cNvGrpSpPr/>
            <p:nvPr/>
          </p:nvGrpSpPr>
          <p:grpSpPr>
            <a:xfrm>
              <a:off x="16706337" y="12795025"/>
              <a:ext cx="15213665" cy="5002704"/>
              <a:chOff x="16706337" y="12795025"/>
              <a:chExt cx="15213665" cy="5002704"/>
            </a:xfrm>
          </p:grpSpPr>
          <p:pic>
            <p:nvPicPr>
              <p:cNvPr id="137" name="圖片 136">
                <a:extLst>
                  <a:ext uri="{FF2B5EF4-FFF2-40B4-BE49-F238E27FC236}">
                    <a16:creationId xmlns:a16="http://schemas.microsoft.com/office/drawing/2014/main" id="{922458E1-5CD3-4D8F-ADF6-7F711ACC4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96187" y="13270453"/>
                <a:ext cx="7039426" cy="44646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圖片 138">
                <a:extLst>
                  <a:ext uri="{FF2B5EF4-FFF2-40B4-BE49-F238E27FC236}">
                    <a16:creationId xmlns:a16="http://schemas.microsoft.com/office/drawing/2014/main" id="{1AA4F184-D108-4669-8F77-8E00D009E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54953" y="13249772"/>
                <a:ext cx="7365049" cy="45479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9A48A595-7286-48B3-9E60-AE3AF89E81A7}"/>
                  </a:ext>
                </a:extLst>
              </p:cNvPr>
              <p:cNvSpPr txBox="1"/>
              <p:nvPr/>
            </p:nvSpPr>
            <p:spPr>
              <a:xfrm>
                <a:off x="16706337" y="12795025"/>
                <a:ext cx="3898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文字方塊 139">
                <a:extLst>
                  <a:ext uri="{FF2B5EF4-FFF2-40B4-BE49-F238E27FC236}">
                    <a16:creationId xmlns:a16="http://schemas.microsoft.com/office/drawing/2014/main" id="{B1442596-AE11-4C28-9701-765C76212731}"/>
                  </a:ext>
                </a:extLst>
              </p:cNvPr>
              <p:cNvSpPr txBox="1"/>
              <p:nvPr/>
            </p:nvSpPr>
            <p:spPr>
              <a:xfrm>
                <a:off x="24139454" y="12795025"/>
                <a:ext cx="4154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TW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8E95E93F-A37B-4AAD-820E-15BAC234C23C}"/>
                </a:ext>
              </a:extLst>
            </p:cNvPr>
            <p:cNvSpPr txBox="1"/>
            <p:nvPr/>
          </p:nvSpPr>
          <p:spPr>
            <a:xfrm>
              <a:off x="18299423" y="17849573"/>
              <a:ext cx="120664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龍鑾潭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(a)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與南仁湖</a:t>
              </a:r>
              <a:r>
                <a:rPr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(b)</a:t>
              </a:r>
              <a:r>
                <a:rPr lang="zh-TW" altLang="zh-TW" sz="3200" kern="1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歷年水質主成份分析圖</a:t>
              </a:r>
              <a:endPara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923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1937</Words>
  <Application>Microsoft Office PowerPoint</Application>
  <PresentationFormat>自訂</PresentationFormat>
  <Paragraphs>225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Cambria</vt:lpstr>
      <vt:lpstr>Times New Roman</vt:lpstr>
      <vt:lpstr>Office 佈景主題</vt:lpstr>
      <vt:lpstr>PowerPoint 簡報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ADM-USER</dc:creator>
  <cp:lastModifiedBy>蔡政達</cp:lastModifiedBy>
  <cp:revision>73</cp:revision>
  <dcterms:created xsi:type="dcterms:W3CDTF">2016-12-22T08:38:41Z</dcterms:created>
  <dcterms:modified xsi:type="dcterms:W3CDTF">2020-11-13T07:51:46Z</dcterms:modified>
</cp:coreProperties>
</file>